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9" r:id="rId1"/>
  </p:sldMasterIdLst>
  <p:notesMasterIdLst>
    <p:notesMasterId r:id="rId56"/>
  </p:notesMasterIdLst>
  <p:sldIdLst>
    <p:sldId id="256" r:id="rId2"/>
    <p:sldId id="287" r:id="rId3"/>
    <p:sldId id="302" r:id="rId4"/>
    <p:sldId id="304" r:id="rId5"/>
    <p:sldId id="303" r:id="rId6"/>
    <p:sldId id="305" r:id="rId7"/>
    <p:sldId id="288" r:id="rId8"/>
    <p:sldId id="289" r:id="rId9"/>
    <p:sldId id="290" r:id="rId10"/>
    <p:sldId id="306" r:id="rId11"/>
    <p:sldId id="307" r:id="rId12"/>
    <p:sldId id="308" r:id="rId13"/>
    <p:sldId id="309" r:id="rId14"/>
    <p:sldId id="310" r:id="rId15"/>
    <p:sldId id="311" r:id="rId16"/>
    <p:sldId id="312" r:id="rId17"/>
    <p:sldId id="313" r:id="rId18"/>
    <p:sldId id="314" r:id="rId19"/>
    <p:sldId id="315" r:id="rId20"/>
    <p:sldId id="316" r:id="rId21"/>
    <p:sldId id="264" r:id="rId22"/>
    <p:sldId id="265" r:id="rId23"/>
    <p:sldId id="266" r:id="rId24"/>
    <p:sldId id="267" r:id="rId25"/>
    <p:sldId id="291"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300" r:id="rId43"/>
    <p:sldId id="317" r:id="rId44"/>
    <p:sldId id="301" r:id="rId45"/>
    <p:sldId id="284" r:id="rId46"/>
    <p:sldId id="285" r:id="rId47"/>
    <p:sldId id="286" r:id="rId48"/>
    <p:sldId id="293" r:id="rId49"/>
    <p:sldId id="294" r:id="rId50"/>
    <p:sldId id="295" r:id="rId51"/>
    <p:sldId id="296" r:id="rId52"/>
    <p:sldId id="297" r:id="rId53"/>
    <p:sldId id="298" r:id="rId54"/>
    <p:sldId id="299"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29"/>
  </p:normalViewPr>
  <p:slideViewPr>
    <p:cSldViewPr snapToGrid="0" snapToObjects="1">
      <p:cViewPr>
        <p:scale>
          <a:sx n="92" d="100"/>
          <a:sy n="92" d="100"/>
        </p:scale>
        <p:origin x="688" y="14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a:t>
            </a:fld>
            <a:endParaRPr lang="en-US"/>
          </a:p>
        </p:txBody>
      </p:sp>
    </p:spTree>
    <p:extLst>
      <p:ext uri="{BB962C8B-B14F-4D97-AF65-F5344CB8AC3E}">
        <p14:creationId xmlns:p14="http://schemas.microsoft.com/office/powerpoint/2010/main" val="159351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a:t>
            </a:fld>
            <a:endParaRPr lang="en-US"/>
          </a:p>
        </p:txBody>
      </p:sp>
    </p:spTree>
    <p:extLst>
      <p:ext uri="{BB962C8B-B14F-4D97-AF65-F5344CB8AC3E}">
        <p14:creationId xmlns:p14="http://schemas.microsoft.com/office/powerpoint/2010/main" val="1791781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1981251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23</a:t>
            </a:fld>
            <a:endParaRPr lang="en-US"/>
          </a:p>
        </p:txBody>
      </p:sp>
    </p:spTree>
    <p:extLst>
      <p:ext uri="{BB962C8B-B14F-4D97-AF65-F5344CB8AC3E}">
        <p14:creationId xmlns:p14="http://schemas.microsoft.com/office/powerpoint/2010/main" val="1576922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24</a:t>
            </a:fld>
            <a:endParaRPr lang="en-US"/>
          </a:p>
        </p:txBody>
      </p:sp>
    </p:spTree>
    <p:extLst>
      <p:ext uri="{BB962C8B-B14F-4D97-AF65-F5344CB8AC3E}">
        <p14:creationId xmlns:p14="http://schemas.microsoft.com/office/powerpoint/2010/main" val="1179141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26</a:t>
            </a:fld>
            <a:endParaRPr lang="en-US"/>
          </a:p>
        </p:txBody>
      </p:sp>
    </p:spTree>
    <p:extLst>
      <p:ext uri="{BB962C8B-B14F-4D97-AF65-F5344CB8AC3E}">
        <p14:creationId xmlns:p14="http://schemas.microsoft.com/office/powerpoint/2010/main" val="786424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27</a:t>
            </a:fld>
            <a:endParaRPr lang="en-US"/>
          </a:p>
        </p:txBody>
      </p:sp>
    </p:spTree>
    <p:extLst>
      <p:ext uri="{BB962C8B-B14F-4D97-AF65-F5344CB8AC3E}">
        <p14:creationId xmlns:p14="http://schemas.microsoft.com/office/powerpoint/2010/main" val="1658667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29</a:t>
            </a:fld>
            <a:endParaRPr lang="en-US"/>
          </a:p>
        </p:txBody>
      </p:sp>
    </p:spTree>
    <p:extLst>
      <p:ext uri="{BB962C8B-B14F-4D97-AF65-F5344CB8AC3E}">
        <p14:creationId xmlns:p14="http://schemas.microsoft.com/office/powerpoint/2010/main" val="377246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Karla" charset="0"/>
                <a:ea typeface="Karla" charset="0"/>
                <a:cs typeface="Karla" charset="0"/>
              </a:rPr>
              <a:t>[ADD interpretation and ONE HOT ENCODING]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37</a:t>
            </a:fld>
            <a:endParaRPr lang="en-US"/>
          </a:p>
        </p:txBody>
      </p:sp>
    </p:spTree>
    <p:extLst>
      <p:ext uri="{BB962C8B-B14F-4D97-AF65-F5344CB8AC3E}">
        <p14:creationId xmlns:p14="http://schemas.microsoft.com/office/powerpoint/2010/main" val="996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a:t>
            </a:r>
            <a:r>
              <a:rPr lang="en-US" sz="2400" b="0" i="0" dirty="0" smtClean="0">
                <a:solidFill>
                  <a:schemeClr val="tx1">
                    <a:lumMod val="75000"/>
                    <a:lumOff val="25000"/>
                  </a:schemeClr>
                </a:solidFill>
                <a:latin typeface="Karla" charset="0"/>
                <a:ea typeface="Karla" charset="0"/>
                <a:cs typeface="Karla" charset="0"/>
              </a:rPr>
              <a:t>Protopapas,</a:t>
            </a:r>
            <a:r>
              <a:rPr lang="en-US" sz="2400" b="0" i="0" baseline="0" dirty="0" smtClean="0">
                <a:solidFill>
                  <a:schemeClr val="tx1">
                    <a:lumMod val="75000"/>
                    <a:lumOff val="25000"/>
                  </a:schemeClr>
                </a:solidFill>
                <a:latin typeface="Karla" charset="0"/>
                <a:ea typeface="Karla" charset="0"/>
                <a:cs typeface="Karla" charset="0"/>
              </a:rPr>
              <a:t> </a:t>
            </a:r>
            <a:r>
              <a:rPr lang="en-US" sz="2400" b="0" i="0" dirty="0" smtClean="0">
                <a:solidFill>
                  <a:schemeClr val="tx1">
                    <a:lumMod val="75000"/>
                    <a:lumOff val="25000"/>
                  </a:schemeClr>
                </a:solidFill>
                <a:latin typeface="Karla" charset="0"/>
                <a:ea typeface="Karla" charset="0"/>
                <a:cs typeface="Karla" charset="0"/>
              </a:rPr>
              <a:t>Kevin Rader and Chris Tanner</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9/21/19</a:t>
            </a:fld>
            <a:endParaRPr lang="en-US"/>
          </a:p>
        </p:txBody>
      </p:sp>
      <p:sp>
        <p:nvSpPr>
          <p:cNvPr id="6" name="Footer Placeholder 5"/>
          <p:cNvSpPr>
            <a:spLocks noGrp="1"/>
          </p:cNvSpPr>
          <p:nvPr>
            <p:ph type="ftr" sz="quarter" idx="11"/>
          </p:nvPr>
        </p:nvSpPr>
        <p:spPr/>
        <p:txBody>
          <a:bodyPr/>
          <a:lstStyle/>
          <a:p>
            <a:r>
              <a:rPr lang="en-US" smtClean="0"/>
              <a:t>LML Colombia 2018</a:t>
            </a:r>
            <a:endParaRPr lang="en-US" dirty="0" smtClean="0"/>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
        <p:nvSpPr>
          <p:cNvPr id="8" name="TextBox 7"/>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9/21/19</a:t>
            </a:fld>
            <a:endParaRPr lang="en-US"/>
          </a:p>
        </p:txBody>
      </p:sp>
      <p:sp>
        <p:nvSpPr>
          <p:cNvPr id="5" name="Footer Placeholder 4"/>
          <p:cNvSpPr>
            <a:spLocks noGrp="1"/>
          </p:cNvSpPr>
          <p:nvPr>
            <p:ph type="ftr" sz="quarter" idx="11"/>
          </p:nvPr>
        </p:nvSpPr>
        <p:spPr/>
        <p:txBody>
          <a:bodyPr/>
          <a:lstStyle/>
          <a:p>
            <a:r>
              <a:rPr lang="en-US" smtClean="0"/>
              <a:t>LML Colombia 2018</a:t>
            </a:r>
            <a:endParaRPr lang="en-US" dirty="0" smtClean="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9/21/19</a:t>
            </a:fld>
            <a:endParaRPr lang="en-US"/>
          </a:p>
        </p:txBody>
      </p:sp>
      <p:sp>
        <p:nvSpPr>
          <p:cNvPr id="5" name="Footer Placeholder 4"/>
          <p:cNvSpPr>
            <a:spLocks noGrp="1"/>
          </p:cNvSpPr>
          <p:nvPr>
            <p:ph type="ftr" sz="quarter" idx="11"/>
          </p:nvPr>
        </p:nvSpPr>
        <p:spPr/>
        <p:txBody>
          <a:bodyPr/>
          <a:lstStyle/>
          <a:p>
            <a:r>
              <a:rPr lang="en-US" smtClean="0"/>
              <a:t>LML Colombia 2018</a:t>
            </a:r>
            <a:endParaRPr lang="en-US" dirty="0" smtClean="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Footer Placeholder 3"/>
          <p:cNvSpPr>
            <a:spLocks noGrp="1"/>
          </p:cNvSpPr>
          <p:nvPr>
            <p:ph type="ftr" sz="quarter" idx="11"/>
          </p:nvPr>
        </p:nvSpPr>
        <p:spPr>
          <a:xfrm>
            <a:off x="4165600" y="6356353"/>
            <a:ext cx="3860800" cy="365125"/>
          </a:xfrm>
        </p:spPr>
        <p:txBody>
          <a:bodyPr/>
          <a:lstStyle/>
          <a:p>
            <a:r>
              <a:rPr lang="en-US" dirty="0" smtClean="0"/>
              <a:t>LML Colombia 2018</a:t>
            </a:r>
            <a:endParaRPr lang="en-US" dirty="0"/>
          </a:p>
        </p:txBody>
      </p:sp>
      <p:sp>
        <p:nvSpPr>
          <p:cNvPr id="15"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16" name="TextBox 15"/>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a:t>
            </a:r>
            <a:r>
              <a:rPr lang="en-US" sz="1100" cap="small" baseline="0" dirty="0" smtClean="0">
                <a:solidFill>
                  <a:schemeClr val="tx1">
                    <a:lumMod val="50000"/>
                    <a:lumOff val="50000"/>
                  </a:schemeClr>
                </a:solidFill>
                <a:latin typeface="Karla" charset="0"/>
                <a:ea typeface="Karla" charset="0"/>
                <a:cs typeface="Karla" charset="0"/>
              </a:rPr>
              <a:t>Rader, Tanner</a:t>
            </a:r>
            <a:endParaRPr lang="en-US" sz="1100" cap="small" baseline="0" dirty="0">
              <a:solidFill>
                <a:schemeClr val="tx1">
                  <a:lumMod val="50000"/>
                  <a:lumOff val="50000"/>
                </a:schemeClr>
              </a:solidFill>
              <a:latin typeface="Karla" charset="0"/>
              <a:ea typeface="Karla" charset="0"/>
              <a:cs typeface="Karla" charset="0"/>
            </a:endParaRPr>
          </a:p>
        </p:txBody>
      </p:sp>
      <p:sp>
        <p:nvSpPr>
          <p:cNvPr id="11" name="TextBox 10"/>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B18D5E-6D7A-F24D-AC49-9B2D52F30931}" type="datetime1">
              <a:rPr lang="en-US" smtClean="0"/>
              <a:t>9/21/19</a:t>
            </a:fld>
            <a:endParaRPr lang="en-US"/>
          </a:p>
        </p:txBody>
      </p:sp>
      <p:sp>
        <p:nvSpPr>
          <p:cNvPr id="5" name="Footer Placeholder 4"/>
          <p:cNvSpPr>
            <a:spLocks noGrp="1"/>
          </p:cNvSpPr>
          <p:nvPr>
            <p:ph type="ftr" sz="quarter" idx="11"/>
          </p:nvPr>
        </p:nvSpPr>
        <p:spPr/>
        <p:txBody>
          <a:bodyPr/>
          <a:lstStyle/>
          <a:p>
            <a:r>
              <a:rPr lang="en-US" smtClean="0"/>
              <a:t>LML Colombia 2018</a:t>
            </a:r>
            <a:endParaRPr lang="en-US" dirty="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r>
              <a:rPr lang="en-US" smtClean="0"/>
              <a:t>LML Colombia 2018</a:t>
            </a:r>
            <a:endParaRPr lang="en-US" dirty="0"/>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r>
              <a:rPr lang="en-US" smtClean="0"/>
              <a:t>LML Colombia 2018</a:t>
            </a:r>
            <a:endParaRPr lang="en-US" dirty="0"/>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3" name="Picture 12"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8" name="Group 7"/>
          <p:cNvGrpSpPr>
            <a:grpSpLocks/>
          </p:cNvGrpSpPr>
          <p:nvPr userDrawn="1"/>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TextBox 14"/>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12" name="Group 11"/>
          <p:cNvGrpSpPr>
            <a:grpSpLocks/>
          </p:cNvGrpSpPr>
          <p:nvPr userDrawn="1"/>
        </p:nvGrpSpPr>
        <p:grpSpPr>
          <a:xfrm>
            <a:off x="667462" y="6153741"/>
            <a:ext cx="812363" cy="461756"/>
            <a:chOff x="8442646" y="6356350"/>
            <a:chExt cx="482609" cy="274320"/>
          </a:xfrm>
        </p:grpSpPr>
        <p:pic>
          <p:nvPicPr>
            <p:cNvPr id="13" name="Picture 12"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9/21/19</a:t>
            </a:fld>
            <a:endParaRPr lang="en-US"/>
          </a:p>
        </p:txBody>
      </p:sp>
      <p:sp>
        <p:nvSpPr>
          <p:cNvPr id="6" name="Footer Placeholder 5"/>
          <p:cNvSpPr>
            <a:spLocks noGrp="1"/>
          </p:cNvSpPr>
          <p:nvPr>
            <p:ph type="ftr" sz="quarter" idx="11"/>
          </p:nvPr>
        </p:nvSpPr>
        <p:spPr/>
        <p:txBody>
          <a:bodyPr/>
          <a:lstStyle/>
          <a:p>
            <a:r>
              <a:rPr lang="en-US" smtClean="0"/>
              <a:t>LML Colombia 2018</a:t>
            </a:r>
            <a:endParaRPr lang="en-US" dirty="0" smtClean="0"/>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
        <p:nvSpPr>
          <p:cNvPr id="8" name="TextBox 7"/>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9/21/19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184140275"/>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9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92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920.png"/><Relationship Id="rId5"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920.png"/><Relationship Id="rId5" Type="http://schemas.openxmlformats.org/officeDocument/2006/relationships/image" Target="../media/image421.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920.png"/><Relationship Id="rId5" Type="http://schemas.openxmlformats.org/officeDocument/2006/relationships/image" Target="../media/image421.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470.png"/><Relationship Id="rId5" Type="http://schemas.openxmlformats.org/officeDocument/2006/relationships/image" Target="../media/image22.png"/><Relationship Id="rId6" Type="http://schemas.openxmlformats.org/officeDocument/2006/relationships/image" Target="../media/image49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500.png"/></Relationships>
</file>

<file path=ppt/slides/_rels/slide18.xml.rels><?xml version="1.0" encoding="UTF-8" standalone="yes"?>
<Relationships xmlns="http://schemas.openxmlformats.org/package/2006/relationships"><Relationship Id="rId3" Type="http://schemas.openxmlformats.org/officeDocument/2006/relationships/image" Target="../media/image500.png"/><Relationship Id="rId4"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5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26.emf"/><Relationship Id="rId5"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4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 Id="rId3" Type="http://schemas.openxmlformats.org/officeDocument/2006/relationships/image" Target="../media/image4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 Id="rId3" Type="http://schemas.openxmlformats.org/officeDocument/2006/relationships/image" Target="../media/image4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 Id="rId3" Type="http://schemas.openxmlformats.org/officeDocument/2006/relationships/image" Target="../media/image50.emf"/></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image" Target="../media/image69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a:t>
            </a:r>
            <a:r>
              <a:rPr lang="en-US" dirty="0"/>
              <a:t>6</a:t>
            </a:r>
            <a:r>
              <a:rPr lang="en-US" dirty="0" smtClean="0"/>
              <a:t>: </a:t>
            </a:r>
            <a:r>
              <a:rPr lang="en-US" dirty="0"/>
              <a:t>Multiple </a:t>
            </a:r>
            <a:r>
              <a:rPr lang="en-US" dirty="0" smtClean="0"/>
              <a:t>and Poly Linear Regression</a:t>
            </a:r>
            <a:br>
              <a:rPr lang="en-US" dirty="0" smtClean="0"/>
            </a:br>
            <a:endParaRPr lang="en-US" dirty="0"/>
          </a:p>
        </p:txBody>
      </p:sp>
      <p:sp>
        <p:nvSpPr>
          <p:cNvPr id="3" name="Slide Number Placeholder 2"/>
          <p:cNvSpPr>
            <a:spLocks noGrp="1"/>
          </p:cNvSpPr>
          <p:nvPr>
            <p:ph type="sldNum" sz="quarter" idx="12"/>
          </p:nvPr>
        </p:nvSpPr>
        <p:spPr>
          <a:xfrm>
            <a:off x="8737600" y="6356353"/>
            <a:ext cx="2844800" cy="365125"/>
          </a:xfrm>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mc:AlternateContent xmlns:mc="http://schemas.openxmlformats.org/markup-compatibility/2006">
        <mc:Choice xmlns:a14="http://schemas.microsoft.com/office/drawing/2010/main" Requires="a14">
          <p:sp>
            <p:nvSpPr>
              <p:cNvPr id="10" name="Content Placeholder 2"/>
              <p:cNvSpPr txBox="1">
                <a:spLocks/>
              </p:cNvSpPr>
              <p:nvPr/>
            </p:nvSpPr>
            <p:spPr>
              <a:xfrm>
                <a:off x="777577" y="983807"/>
                <a:ext cx="10508374"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a:t>
                </a:r>
                <a:r>
                  <a:rPr lang="en-US" sz="2400" dirty="0" smtClean="0"/>
                  <a:t>each bootstrap sample, we have one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oMath>
                </a14:m>
                <a:r>
                  <a:rPr lang="en-US" sz="2400" dirty="0"/>
                  <a:t> </a:t>
                </a:r>
                <a:r>
                  <a:rPr lang="en-US" sz="2400" dirty="0" smtClean="0"/>
                  <a:t>which we can use to </a:t>
                </a:r>
                <a:r>
                  <a:rPr lang="en-US" sz="2400" dirty="0" smtClean="0"/>
                  <a:t>predict </a:t>
                </a:r>
                <a:r>
                  <a:rPr lang="en-US" sz="2400" i="1" dirty="0" smtClean="0">
                    <a:latin typeface="Cambria Math" charset="0"/>
                    <a:ea typeface="Cambria Math" charset="0"/>
                    <a:cs typeface="Cambria Math" charset="0"/>
                  </a:rPr>
                  <a:t>y</a:t>
                </a:r>
                <a:r>
                  <a:rPr lang="en-US" sz="2400" dirty="0" smtClean="0"/>
                  <a:t> for all </a:t>
                </a:r>
                <a:r>
                  <a:rPr lang="en-US" sz="2400" i="1" dirty="0" smtClean="0">
                    <a:latin typeface="Cambria Math" charset="0"/>
                    <a:ea typeface="Cambria Math" charset="0"/>
                    <a:cs typeface="Cambria Math" charset="0"/>
                  </a:rPr>
                  <a:t>x’</a:t>
                </a:r>
                <a:r>
                  <a:rPr lang="en-US" sz="2400" dirty="0" smtClean="0"/>
                  <a:t>s. </a:t>
                </a:r>
                <a:endParaRPr lang="en-US" sz="2400" dirty="0"/>
              </a:p>
            </p:txBody>
          </p:sp>
        </mc:Choice>
        <mc:Fallback>
          <p:sp>
            <p:nvSpPr>
              <p:cNvPr id="10" name="Content Placeholder 2"/>
              <p:cNvSpPr txBox="1">
                <a:spLocks noRot="1" noChangeAspect="1" noMove="1" noResize="1" noEditPoints="1" noAdjustHandles="1" noChangeArrowheads="1" noChangeShapeType="1" noTextEdit="1"/>
              </p:cNvSpPr>
              <p:nvPr/>
            </p:nvSpPr>
            <p:spPr>
              <a:xfrm>
                <a:off x="777577" y="983807"/>
                <a:ext cx="10508374" cy="799725"/>
              </a:xfrm>
              <a:prstGeom prst="rect">
                <a:avLst/>
              </a:prstGeom>
              <a:blipFill rotWithShape="0">
                <a:blip r:embed="rId4"/>
                <a:stretch>
                  <a:fillRect l="-929" t="-6061" r="-638" b="-6515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892518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p:sp>
        <p:nvSpPr>
          <p:cNvPr id="9" name="Content Placeholder 2"/>
          <p:cNvSpPr txBox="1">
            <a:spLocks/>
          </p:cNvSpPr>
          <p:nvPr/>
        </p:nvSpPr>
        <p:spPr>
          <a:xfrm>
            <a:off x="777577" y="983807"/>
            <a:ext cx="1050546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a:t>
            </a:r>
            <a:r>
              <a:rPr lang="en-US" sz="2400" dirty="0" smtClean="0"/>
              <a:t>models given </a:t>
            </a:r>
            <a:r>
              <a:rPr lang="en-US" sz="2400" dirty="0"/>
              <a:t>the </a:t>
            </a:r>
            <a:r>
              <a:rPr lang="en-US" sz="2400"/>
              <a:t>fitted </a:t>
            </a:r>
            <a:r>
              <a:rPr lang="en-US" sz="2400" smtClean="0"/>
              <a:t>coefficients. </a:t>
            </a:r>
            <a:endParaRPr lang="en-US" sz="2400" dirty="0"/>
          </a:p>
        </p:txBody>
      </p:sp>
    </p:spTree>
    <p:extLst>
      <p:ext uri="{BB962C8B-B14F-4D97-AF65-F5344CB8AC3E}">
        <p14:creationId xmlns:p14="http://schemas.microsoft.com/office/powerpoint/2010/main" val="14596632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a:t>
            </a:r>
            <a:r>
              <a:rPr lang="en-US" sz="2400" dirty="0" smtClean="0"/>
              <a:t>bootstrapped sample</a:t>
            </a:r>
            <a:r>
              <a:rPr lang="en-US" sz="2400" dirty="0"/>
              <a:t>. </a:t>
            </a:r>
          </a:p>
        </p:txBody>
      </p:sp>
    </p:spTree>
    <p:extLst>
      <p:ext uri="{BB962C8B-B14F-4D97-AF65-F5344CB8AC3E}">
        <p14:creationId xmlns:p14="http://schemas.microsoft.com/office/powerpoint/2010/main" val="5102112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 xmlns:a16="http://schemas.microsoft.com/office/drawing/2014/main"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a:t>
            </a:r>
            <a:r>
              <a:rPr lang="en-US" sz="2400" dirty="0" smtClean="0"/>
              <a:t>bootstrapped samples. </a:t>
            </a:r>
            <a:endParaRPr lang="en-US" sz="2400" dirty="0"/>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577263"/>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577263"/>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4485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5348026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15</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319499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every </a:t>
                </a:r>
                <a14:m>
                  <m:oMath xmlns:m="http://schemas.openxmlformats.org/officeDocument/2006/math">
                    <m:r>
                      <a:rPr lang="en-US" sz="2400" b="0" i="1" smtClean="0">
                        <a:latin typeface="Cambria Math" charset="0"/>
                      </a:rPr>
                      <m:t>𝑥</m:t>
                    </m:r>
                  </m:oMath>
                </a14:m>
                <a:r>
                  <a:rPr lang="en-US" sz="2400" dirty="0"/>
                  <a:t>, we calculate the mean of the </a:t>
                </a:r>
                <a:r>
                  <a:rPr lang="en-US" sz="2400" dirty="0" smtClean="0"/>
                  <a:t>models,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e>
                    </m:acc>
                  </m:oMath>
                </a14:m>
                <a:r>
                  <a:rPr lang="en-US" sz="2400" dirty="0"/>
                  <a:t> (shown with dotted line) and the 95% CI of those </a:t>
                </a:r>
                <a:r>
                  <a:rPr lang="en-US" sz="2400" dirty="0" smtClean="0"/>
                  <a:t>models (shaded </a:t>
                </a:r>
                <a:r>
                  <a:rPr lang="en-US" sz="2400" dirty="0"/>
                  <a:t>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3030" r="-1582" b="-21970"/>
                </a:stretch>
              </a:blipFill>
              <a:ln>
                <a:noFill/>
              </a:ln>
            </p:spPr>
            <p:txBody>
              <a:bodyPr/>
              <a:lstStyle/>
              <a:p>
                <a:r>
                  <a:rPr lang="en-US">
                    <a:noFill/>
                  </a:rPr>
                  <a:t> </a:t>
                </a:r>
              </a:p>
            </p:txBody>
          </p:sp>
        </mc:Fallback>
      </mc:AlternateContent>
      <p:grpSp>
        <p:nvGrpSpPr>
          <p:cNvPr id="6" name="Group 5"/>
          <p:cNvGrpSpPr/>
          <p:nvPr/>
        </p:nvGrpSpPr>
        <p:grpSpPr>
          <a:xfrm>
            <a:off x="2501218" y="1944111"/>
            <a:ext cx="6515100" cy="4343400"/>
            <a:chOff x="2501218" y="1944111"/>
            <a:chExt cx="6515100" cy="434340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4499430" y="2662139"/>
                  <a:ext cx="1320800" cy="384914"/>
                </a:xfrm>
                <a:prstGeom prst="rect">
                  <a:avLst/>
                </a:prstGeom>
                <a:solidFill>
                  <a:schemeClr val="bg1"/>
                </a:solidFill>
              </p:spPr>
              <p:txBody>
                <a:bodyPr wrap="square" rtlCol="0">
                  <a:spAutoFit/>
                </a:bodyPr>
                <a:lstStyle/>
                <a:p>
                  <a:r>
                    <a:rPr lang="en-US" dirty="0" smtClean="0"/>
                    <a:t>Estimated </a:t>
                  </a:r>
                  <a14:m>
                    <m:oMath xmlns:m="http://schemas.openxmlformats.org/officeDocument/2006/math">
                      <m:acc>
                        <m:accPr>
                          <m:chr m:val="̂"/>
                          <m:ctrlPr>
                            <a:rPr lang="en-US" i="1" dirty="0" smtClean="0">
                              <a:latin typeface="Cambria Math" charset="0"/>
                            </a:rPr>
                          </m:ctrlPr>
                        </m:accPr>
                        <m:e>
                          <m:r>
                            <a:rPr lang="en-US" b="0" i="1" dirty="0" smtClean="0">
                              <a:latin typeface="Cambria Math" charset="0"/>
                            </a:rPr>
                            <m:t>𝑓</m:t>
                          </m:r>
                        </m:e>
                      </m:acc>
                    </m:oMath>
                  </a14:m>
                  <a:endParaRPr lang="en-US" i="1" dirty="0"/>
                </a:p>
              </p:txBody>
            </p:sp>
          </mc:Choice>
          <mc:Fallback xmlns="">
            <p:sp>
              <p:nvSpPr>
                <p:cNvPr id="5" name="TextBox 4"/>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6"/>
                  <a:stretch>
                    <a:fillRect l="-3687" t="-7937" r="-12442" b="-25397"/>
                  </a:stretch>
                </a:blipFill>
              </p:spPr>
              <p:txBody>
                <a:bodyPr/>
                <a:lstStyle/>
                <a:p>
                  <a:r>
                    <a:rPr lang="en-US">
                      <a:noFill/>
                    </a:rPr>
                    <a:t> </a:t>
                  </a:r>
                </a:p>
              </p:txBody>
            </p:sp>
          </mc:Fallback>
        </mc:AlternateContent>
      </p:grpSp>
    </p:spTree>
    <p:extLst>
      <p:ext uri="{BB962C8B-B14F-4D97-AF65-F5344CB8AC3E}">
        <p14:creationId xmlns:p14="http://schemas.microsoft.com/office/powerpoint/2010/main" val="8251155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584118"/>
            <a:ext cx="9144000" cy="5486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endParaRPr lang="en-US" sz="2400" dirty="0"/>
          </a:p>
        </p:txBody>
      </p:sp>
    </p:spTree>
    <p:extLst>
      <p:ext uri="{BB962C8B-B14F-4D97-AF65-F5344CB8AC3E}">
        <p14:creationId xmlns:p14="http://schemas.microsoft.com/office/powerpoint/2010/main" val="201566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581912"/>
            <a:ext cx="9144000" cy="5486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smtClean="0"/>
                  <a:t>for a given </a:t>
                </a:r>
                <a:r>
                  <a:rPr lang="en-US" sz="2400" i="1" dirty="0" smtClean="0">
                    <a:latin typeface="Cambria Math" charset="0"/>
                    <a:ea typeface="Cambria Math" charset="0"/>
                    <a:cs typeface="Cambria Math" charset="0"/>
                  </a:rPr>
                  <a:t>x</a:t>
                </a:r>
                <a:r>
                  <a:rPr lang="en-US" sz="2400" dirty="0" smtClean="0"/>
                  <a:t>, w</a:t>
                </a:r>
                <a:r>
                  <a:rPr lang="en-US" sz="2400" b="0" dirty="0" smtClean="0"/>
                  <a:t>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charset="0"/>
                          </a:rPr>
                          <m:t>𝑥</m:t>
                        </m:r>
                      </m:e>
                    </m:d>
                  </m:oMath>
                </a14:m>
                <a:endParaRPr lang="en-US" sz="2400" b="0" dirty="0" smtClean="0"/>
              </a:p>
              <a:p>
                <a:pPr marL="342900" indent="-342900">
                  <a:buFont typeface="Arial" charset="0"/>
                  <a:buChar char="•"/>
                </a:pPr>
                <a:r>
                  <a:rPr lang="en-US" sz="2400" dirty="0" smtClean="0"/>
                  <a:t>for </a:t>
                </a:r>
                <a:r>
                  <a:rPr lang="en-US" sz="2400" dirty="0"/>
                  <a:t>each of these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i="1">
                        <a:latin typeface="Cambria Math" charset="0"/>
                      </a:rPr>
                      <m:t>, </m:t>
                    </m:r>
                  </m:oMath>
                </a14:m>
                <a:r>
                  <a:rPr lang="en-US" sz="2400" dirty="0"/>
                  <a:t>the prediction for </a:t>
                </a:r>
                <a14:m>
                  <m:oMath xmlns:m="http://schemas.openxmlformats.org/officeDocument/2006/math">
                    <m:r>
                      <a:rPr lang="en-US" sz="2400" i="1">
                        <a:latin typeface="Cambria Math" charset="0"/>
                      </a:rPr>
                      <m:t>𝑦</m:t>
                    </m:r>
                    <m:r>
                      <a:rPr lang="en-US" sz="2400" i="1">
                        <a:latin typeface="Cambria Math" charset="0"/>
                      </a:rPr>
                      <m:t>~</m:t>
                    </m:r>
                    <m:r>
                      <a:rPr lang="en-US" sz="2400" i="1">
                        <a:latin typeface="Cambria Math" charset="0"/>
                      </a:rPr>
                      <m:t>𝑁</m:t>
                    </m:r>
                    <m:r>
                      <a:rPr lang="en-US" sz="2400" i="1">
                        <a:latin typeface="Cambria Math" charset="0"/>
                      </a:rPr>
                      <m:t>(</m:t>
                    </m:r>
                    <m:r>
                      <a:rPr lang="en-US" sz="2400" i="1">
                        <a:latin typeface="Cambria Math" charset="0"/>
                      </a:rPr>
                      <m:t>𝑓</m:t>
                    </m:r>
                    <m:r>
                      <a:rPr lang="en-US" sz="2400" i="1">
                        <a:latin typeface="Cambria Math" charset="0"/>
                      </a:rPr>
                      <m:t>, </m:t>
                    </m:r>
                    <m:sSub>
                      <m:sSubPr>
                        <m:ctrlPr>
                          <a:rPr lang="en-US" sz="2400" i="1">
                            <a:latin typeface="Cambria Math" charset="0"/>
                          </a:rPr>
                        </m:ctrlPr>
                      </m:sSubPr>
                      <m:e>
                        <m:r>
                          <a:rPr lang="en-US" sz="2400" i="1">
                            <a:latin typeface="Cambria Math" charset="0"/>
                          </a:rPr>
                          <m:t>𝜎</m:t>
                        </m:r>
                      </m:e>
                      <m:sub>
                        <m:r>
                          <a:rPr lang="en-US" sz="2400" i="1">
                            <a:latin typeface="Cambria Math" charset="0"/>
                          </a:rPr>
                          <m:t>𝜖</m:t>
                        </m:r>
                      </m:sub>
                    </m:sSub>
                    <m:r>
                      <a:rPr lang="en-US" sz="2400" i="1">
                        <a:latin typeface="Cambria Math" charset="0"/>
                      </a:rPr>
                      <m:t>)</m:t>
                    </m:r>
                  </m:oMath>
                </a14:m>
                <a:r>
                  <a:rPr lang="en-US" sz="2400" dirty="0"/>
                  <a:t> </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4"/>
                <a:stretch>
                  <a:fillRect l="-791" t="-7634" b="-88550"/>
                </a:stretch>
              </a:blipFill>
              <a:ln>
                <a:noFill/>
              </a:ln>
            </p:spPr>
            <p:txBody>
              <a:bodyPr/>
              <a:lstStyle/>
              <a:p>
                <a:r>
                  <a:rPr lang="en-US">
                    <a:noFill/>
                  </a:rPr>
                  <a:t> </a:t>
                </a:r>
              </a:p>
            </p:txBody>
          </p:sp>
        </mc:Fallback>
      </mc:AlternateContent>
      <p:sp>
        <p:nvSpPr>
          <p:cNvPr id="9" name="Freeform 8"/>
          <p:cNvSpPr/>
          <p:nvPr/>
        </p:nvSpPr>
        <p:spPr>
          <a:xfrm flipH="1">
            <a:off x="8893248" y="2980164"/>
            <a:ext cx="610116" cy="1344948"/>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932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smtClean="0"/>
                  <a:t>for a given </a:t>
                </a:r>
                <a:r>
                  <a:rPr lang="en-US" sz="2400" i="1" dirty="0" smtClean="0">
                    <a:latin typeface="Cambria Math" charset="0"/>
                    <a:ea typeface="Cambria Math" charset="0"/>
                    <a:cs typeface="Cambria Math" charset="0"/>
                  </a:rPr>
                  <a:t>x</a:t>
                </a:r>
                <a:r>
                  <a:rPr lang="en-US" sz="2400" dirty="0" smtClean="0"/>
                  <a:t>, w</a:t>
                </a:r>
                <a:r>
                  <a:rPr lang="en-US" sz="2400" b="0" dirty="0" smtClean="0"/>
                  <a:t>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charset="0"/>
                          </a:rPr>
                          <m:t>𝑥</m:t>
                        </m:r>
                      </m:e>
                    </m:d>
                  </m:oMath>
                </a14:m>
                <a:endParaRPr lang="en-US" sz="2400" b="0" dirty="0" smtClean="0"/>
              </a:p>
              <a:p>
                <a:pPr marL="342900" indent="-342900">
                  <a:buFont typeface="Arial" charset="0"/>
                  <a:buChar char="•"/>
                </a:pPr>
                <a:r>
                  <a:rPr lang="en-US" sz="2400" dirty="0" smtClean="0"/>
                  <a:t>for </a:t>
                </a:r>
                <a:r>
                  <a:rPr lang="en-US" sz="2400" dirty="0"/>
                  <a:t>each of these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i="1">
                        <a:latin typeface="Cambria Math" charset="0"/>
                      </a:rPr>
                      <m:t>, </m:t>
                    </m:r>
                  </m:oMath>
                </a14:m>
                <a:r>
                  <a:rPr lang="en-US" sz="2400" dirty="0"/>
                  <a:t>the prediction for </a:t>
                </a:r>
                <a14:m>
                  <m:oMath xmlns:m="http://schemas.openxmlformats.org/officeDocument/2006/math">
                    <m:r>
                      <a:rPr lang="en-US" sz="2400" i="1">
                        <a:latin typeface="Cambria Math" charset="0"/>
                      </a:rPr>
                      <m:t>𝑦</m:t>
                    </m:r>
                    <m:r>
                      <a:rPr lang="en-US" sz="2400" i="1">
                        <a:latin typeface="Cambria Math" charset="0"/>
                      </a:rPr>
                      <m:t>~</m:t>
                    </m:r>
                    <m:r>
                      <a:rPr lang="en-US" sz="2400" i="1">
                        <a:latin typeface="Cambria Math" charset="0"/>
                      </a:rPr>
                      <m:t>𝑁</m:t>
                    </m:r>
                    <m:d>
                      <m:dPr>
                        <m:ctrlPr>
                          <a:rPr lang="en-US" sz="2400" i="1">
                            <a:latin typeface="Cambria Math" charset="0"/>
                          </a:rPr>
                        </m:ctrlPr>
                      </m:dPr>
                      <m:e>
                        <m:r>
                          <a:rPr lang="en-US" sz="2400" i="1">
                            <a:latin typeface="Cambria Math" charset="0"/>
                          </a:rPr>
                          <m:t>𝑓</m:t>
                        </m:r>
                        <m:r>
                          <a:rPr lang="en-US" sz="2400" i="1">
                            <a:latin typeface="Cambria Math" charset="0"/>
                          </a:rPr>
                          <m:t>, </m:t>
                        </m:r>
                        <m:sSub>
                          <m:sSubPr>
                            <m:ctrlPr>
                              <a:rPr lang="en-US" sz="2400" i="1">
                                <a:latin typeface="Cambria Math" charset="0"/>
                              </a:rPr>
                            </m:ctrlPr>
                          </m:sSubPr>
                          <m:e>
                            <m:r>
                              <a:rPr lang="en-US" sz="2400" i="1">
                                <a:latin typeface="Cambria Math" charset="0"/>
                              </a:rPr>
                              <m:t>𝜎</m:t>
                            </m:r>
                          </m:e>
                          <m:sub>
                            <m:r>
                              <a:rPr lang="en-US" sz="2400" i="1">
                                <a:latin typeface="Cambria Math" charset="0"/>
                              </a:rPr>
                              <m:t>𝜖</m:t>
                            </m:r>
                          </m:sub>
                        </m:sSub>
                      </m:e>
                    </m:d>
                  </m:oMath>
                </a14:m>
                <a:endParaRPr lang="en-US" sz="2400" dirty="0" smtClean="0"/>
              </a:p>
              <a:p>
                <a:pPr marL="342900" indent="-342900">
                  <a:buFont typeface="Arial" charset="0"/>
                  <a:buChar char="•"/>
                </a:pPr>
                <a:r>
                  <a:rPr lang="en-US" sz="2400" dirty="0"/>
                  <a:t>The prediction confidence intervals are then</a:t>
                </a:r>
              </a:p>
              <a:p>
                <a:r>
                  <a:rPr lang="en-US" sz="2400" dirty="0"/>
                  <a:t> </a:t>
                </a:r>
                <a:r>
                  <a:rPr lang="en-US" sz="2400" dirty="0" smtClean="0"/>
                  <a:t> </a:t>
                </a:r>
                <a:endParaRPr lang="en-US" sz="2400" dirty="0"/>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3"/>
                <a:stretch>
                  <a:fillRect l="-791" t="-7634" b="-88550"/>
                </a:stretch>
              </a:blipFill>
              <a:ln>
                <a:noFill/>
              </a:ln>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4952" y="1581912"/>
            <a:ext cx="9144000" cy="5486400"/>
          </a:xfrm>
          <a:prstGeom prst="rect">
            <a:avLst/>
          </a:prstGeom>
        </p:spPr>
      </p:pic>
    </p:spTree>
    <p:extLst>
      <p:ext uri="{BB962C8B-B14F-4D97-AF65-F5344CB8AC3E}">
        <p14:creationId xmlns:p14="http://schemas.microsoft.com/office/powerpoint/2010/main" val="7802722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 xmlns:a16="http://schemas.microsoft.com/office/drawing/2014/main" id="{4B42DE3A-C3D5-DB4E-8609-AB055504742F}"/>
              </a:ext>
            </a:extLst>
          </p:cNvPr>
          <p:cNvSpPr txBox="1">
            <a:spLocks/>
          </p:cNvSpPr>
          <p:nvPr/>
        </p:nvSpPr>
        <p:spPr>
          <a:xfrm>
            <a:off x="600891" y="1857554"/>
            <a:ext cx="11387909"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1700"/>
              </a:spcAft>
              <a:buFont typeface="Arial" charset="0"/>
              <a:buChar char="•"/>
            </a:pPr>
            <a:r>
              <a:rPr lang="en-US" sz="2800" b="1" dirty="0" smtClean="0">
                <a:solidFill>
                  <a:schemeClr val="accent1">
                    <a:lumMod val="75000"/>
                  </a:schemeClr>
                </a:solidFill>
              </a:rPr>
              <a:t>Office Hours</a:t>
            </a:r>
            <a:r>
              <a:rPr lang="en-US" sz="2800" dirty="0" smtClean="0">
                <a:solidFill>
                  <a:schemeClr val="tx1">
                    <a:lumMod val="75000"/>
                    <a:lumOff val="25000"/>
                  </a:schemeClr>
                </a:solidFill>
              </a:rPr>
              <a:t>:</a:t>
            </a:r>
          </a:p>
          <a:p>
            <a:pPr marL="400023" lvl="1" indent="0">
              <a:spcAft>
                <a:spcPts val="1700"/>
              </a:spcAft>
              <a:buNone/>
            </a:pPr>
            <a:r>
              <a:rPr lang="en-US" dirty="0" smtClean="0">
                <a:solidFill>
                  <a:schemeClr val="tx1">
                    <a:lumMod val="75000"/>
                    <a:lumOff val="25000"/>
                  </a:schemeClr>
                </a:solidFill>
              </a:rPr>
              <a:t>		New office hours time table</a:t>
            </a:r>
          </a:p>
          <a:p>
            <a:pPr marL="400023" lvl="1" indent="0">
              <a:spcAft>
                <a:spcPts val="1700"/>
              </a:spcAft>
              <a:buNone/>
            </a:pPr>
            <a:r>
              <a:rPr lang="en-US" dirty="0">
                <a:solidFill>
                  <a:schemeClr val="tx1">
                    <a:lumMod val="75000"/>
                    <a:lumOff val="25000"/>
                  </a:schemeClr>
                </a:solidFill>
              </a:rPr>
              <a:t>	</a:t>
            </a:r>
            <a:r>
              <a:rPr lang="en-US" dirty="0" smtClean="0">
                <a:solidFill>
                  <a:schemeClr val="tx1">
                    <a:lumMod val="75000"/>
                    <a:lumOff val="25000"/>
                  </a:schemeClr>
                </a:solidFill>
              </a:rPr>
              <a:t>	On-line office hours are for everyone.</a:t>
            </a:r>
            <a:r>
              <a:rPr lang="en-US" dirty="0"/>
              <a:t>	</a:t>
            </a:r>
            <a:r>
              <a:rPr lang="en-US" dirty="0" smtClean="0"/>
              <a:t>	 </a:t>
            </a:r>
            <a:r>
              <a:rPr lang="en-US" dirty="0"/>
              <a:t/>
            </a:r>
            <a:br>
              <a:rPr lang="en-US" dirty="0"/>
            </a:br>
            <a:endParaRPr lang="en-US" dirty="0" smtClean="0">
              <a:solidFill>
                <a:schemeClr val="tx1">
                  <a:lumMod val="75000"/>
                  <a:lumOff val="25000"/>
                </a:schemeClr>
              </a:solidFill>
            </a:endParaRPr>
          </a:p>
        </p:txBody>
      </p:sp>
      <p:sp>
        <p:nvSpPr>
          <p:cNvPr id="8" name="Title 1">
            <a:extLst>
              <a:ext uri="{FF2B5EF4-FFF2-40B4-BE49-F238E27FC236}">
                <a16:creationId xmlns="" xmlns:a16="http://schemas.microsoft.com/office/drawing/2014/main" id="{33BD8E3E-02C2-A04A-ABCD-1382F18753BD}"/>
              </a:ext>
            </a:extLst>
          </p:cNvPr>
          <p:cNvSpPr txBox="1">
            <a:spLocks/>
          </p:cNvSpPr>
          <p:nvPr/>
        </p:nvSpPr>
        <p:spPr>
          <a:xfrm>
            <a:off x="2851121" y="580975"/>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72214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 xmlns:a16="http://schemas.microsoft.com/office/drawing/2014/main"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72"/>
                  </a:spcBef>
                  <a:spcAft>
                    <a:spcPts val="1200"/>
                  </a:spcAft>
                </a:pPr>
                <a:r>
                  <a:rPr lang="en-US" sz="2400" b="1" dirty="0"/>
                  <a:t>How well do </a:t>
                </a:r>
                <a:r>
                  <a:rPr lang="en-US" sz="2400" b="1" dirty="0"/>
                  <a:t>we know </a:t>
                </a:r>
                <a14:m>
                  <m:oMath xmlns:m="http://schemas.openxmlformats.org/officeDocument/2006/math">
                    <m:acc>
                      <m:accPr>
                        <m:chr m:val="̂"/>
                        <m:ctrlPr>
                          <a:rPr lang="en-US" sz="2400" b="1" i="1">
                            <a:latin typeface="Cambria Math" charset="0"/>
                          </a:rPr>
                        </m:ctrlPr>
                      </m:accPr>
                      <m:e>
                        <m:r>
                          <a:rPr lang="en-US" sz="2400" b="1" i="1">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marL="342900" indent="-342900">
                  <a:spcBef>
                    <a:spcPts val="600"/>
                  </a:spcBef>
                  <a:spcAft>
                    <a:spcPts val="600"/>
                  </a:spcAft>
                  <a:buFont typeface="Arial" charset="0"/>
                  <a:buChar char="•"/>
                </a:pPr>
                <a:r>
                  <a:rPr lang="en-US" sz="2400" dirty="0" smtClean="0">
                    <a:latin typeface="Karla" charset="0"/>
                    <a:ea typeface="Karla" charset="0"/>
                    <a:cs typeface="Karla" charset="0"/>
                  </a:rPr>
                  <a:t>Multi-linear Regression</a:t>
                </a:r>
                <a:endParaRPr lang="en-US" sz="2400" dirty="0" smtClean="0">
                  <a:latin typeface="Karla" charset="0"/>
                  <a:ea typeface="Karla" charset="0"/>
                  <a:cs typeface="Karla" charset="0"/>
                </a:endParaRP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Polynomial Regression </a:t>
                </a:r>
                <a:endParaRPr lang="en-US" sz="2400" dirty="0" smtClean="0">
                  <a:solidFill>
                    <a:schemeClr val="tx1">
                      <a:lumMod val="75000"/>
                      <a:lumOff val="25000"/>
                    </a:schemeClr>
                  </a:solidFill>
                  <a:latin typeface="Karla" charset="0"/>
                  <a:ea typeface="Karla" charset="0"/>
                  <a:cs typeface="Karla" charset="0"/>
                </a:endParaRPr>
              </a:p>
            </p:txBody>
          </p:sp>
        </mc:Choice>
        <mc:Fallback>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971" t="-522"/>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67469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Linear Regression </a:t>
            </a:r>
            <a:endParaRPr lang="en-US" dirty="0"/>
          </a:p>
        </p:txBody>
      </p:sp>
      <p:sp>
        <p:nvSpPr>
          <p:cNvPr id="3" name="Content Placeholder 2"/>
          <p:cNvSpPr>
            <a:spLocks noGrp="1"/>
          </p:cNvSpPr>
          <p:nvPr>
            <p:ph idx="1"/>
          </p:nvPr>
        </p:nvSpPr>
        <p:spPr/>
        <p:txBody>
          <a:bodyPr/>
          <a:lstStyle/>
          <a:p>
            <a:r>
              <a:rPr lang="en-US" sz="2400" dirty="0"/>
              <a:t>If you have to guess someone's height, would you rather be told</a:t>
            </a:r>
          </a:p>
          <a:p>
            <a:pPr lvl="1">
              <a:buFont typeface="Arial" charset="0"/>
              <a:buChar char="•"/>
            </a:pPr>
            <a:r>
              <a:rPr lang="en-US" dirty="0"/>
              <a:t>Their weight, only</a:t>
            </a:r>
          </a:p>
          <a:p>
            <a:pPr lvl="1">
              <a:buFont typeface="Arial" charset="0"/>
              <a:buChar char="•"/>
            </a:pPr>
            <a:r>
              <a:rPr lang="en-US" dirty="0"/>
              <a:t>Their weight and gender</a:t>
            </a:r>
          </a:p>
          <a:p>
            <a:pPr lvl="1">
              <a:buFont typeface="Arial" charset="0"/>
              <a:buChar char="•"/>
            </a:pPr>
            <a:r>
              <a:rPr lang="en-US" dirty="0"/>
              <a:t>Their weight, gender, and income</a:t>
            </a:r>
          </a:p>
          <a:p>
            <a:pPr lvl="1">
              <a:buFont typeface="Arial" charset="0"/>
              <a:buChar char="•"/>
            </a:pPr>
            <a:r>
              <a:rPr lang="en-US" dirty="0"/>
              <a:t>Their weight, gender, income, and favorite </a:t>
            </a:r>
            <a:r>
              <a:rPr lang="en-US" dirty="0" smtClean="0"/>
              <a:t>number</a:t>
            </a:r>
          </a:p>
          <a:p>
            <a:pPr lvl="1">
              <a:buFont typeface="Arial" charset="0"/>
              <a:buChar char="•"/>
            </a:pPr>
            <a:endParaRPr lang="en-US" dirty="0"/>
          </a:p>
          <a:p>
            <a:r>
              <a:rPr lang="en-US" sz="2400" dirty="0"/>
              <a:t>Of course, you'd always want as much data about a person as possible. Even though height and favorite number may not be strongly related, at worst you could just ignore the information on favorite number. We want our models to be able to take in lots of data as they make their predictions.</a:t>
            </a:r>
          </a:p>
          <a:p>
            <a:r>
              <a:rPr lang="en-US" sz="2400" dirty="0"/>
              <a:t/>
            </a:r>
            <a:br>
              <a:rPr lang="en-US" sz="2400" dirty="0"/>
            </a:b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spTree>
    <p:extLst>
      <p:ext uri="{BB962C8B-B14F-4D97-AF65-F5344CB8AC3E}">
        <p14:creationId xmlns:p14="http://schemas.microsoft.com/office/powerpoint/2010/main" val="19316024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326064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r>
                  <a:rPr lang="en-US" sz="2400" dirty="0" smtClean="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Tree>
    <p:extLst>
      <p:ext uri="{BB962C8B-B14F-4D97-AF65-F5344CB8AC3E}">
        <p14:creationId xmlns:p14="http://schemas.microsoft.com/office/powerpoint/2010/main" val="187487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smtClean="0"/>
                  <a:t> or to </a:t>
                </a:r>
                <a:r>
                  <a:rPr lang="en-US" sz="2400" dirty="0"/>
                  <a:t>minimize a loss function; we will again choose the </a:t>
                </a:r>
                <a:r>
                  <a:rPr lang="en-US" sz="2400" b="1" dirty="0"/>
                  <a:t>MSE</a:t>
                </a:r>
                <a:r>
                  <a:rPr lang="en-US" sz="2400" dirty="0"/>
                  <a:t>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r="-531" b="-426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81B7CCDB-6D39-0547-B7B3-C80E39D6513A}" type="slidenum">
              <a:rPr lang="en-US" smtClean="0"/>
              <a:t>24</a:t>
            </a:fld>
            <a:endParaRPr lang="en-US"/>
          </a:p>
        </p:txBody>
      </p:sp>
      <p:pic>
        <p:nvPicPr>
          <p:cNvPr id="4" name="Picture 3"/>
          <p:cNvPicPr>
            <a:picLocks noChangeAspect="1"/>
          </p:cNvPicPr>
          <p:nvPr/>
        </p:nvPicPr>
        <p:blipFill>
          <a:blip r:embed="rId4"/>
          <a:stretch>
            <a:fillRect/>
          </a:stretch>
        </p:blipFill>
        <p:spPr>
          <a:xfrm>
            <a:off x="1847829" y="2806757"/>
            <a:ext cx="6858000" cy="386080"/>
          </a:xfrm>
          <a:prstGeom prst="rect">
            <a:avLst/>
          </a:prstGeom>
        </p:spPr>
      </p:pic>
      <p:pic>
        <p:nvPicPr>
          <p:cNvPr id="6" name="Picture 5"/>
          <p:cNvPicPr>
            <a:picLocks noChangeAspect="1"/>
          </p:cNvPicPr>
          <p:nvPr/>
        </p:nvPicPr>
        <p:blipFill>
          <a:blip r:embed="rId5"/>
          <a:stretch>
            <a:fillRect/>
          </a:stretch>
        </p:blipFill>
        <p:spPr>
          <a:xfrm>
            <a:off x="1255395" y="4328672"/>
            <a:ext cx="9681210" cy="1733550"/>
          </a:xfrm>
          <a:prstGeom prst="rect">
            <a:avLst/>
          </a:prstGeom>
        </p:spPr>
      </p:pic>
    </p:spTree>
    <p:extLst>
      <p:ext uri="{BB962C8B-B14F-4D97-AF65-F5344CB8AC3E}">
        <p14:creationId xmlns:p14="http://schemas.microsoft.com/office/powerpoint/2010/main" val="12473918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solidFill>
                      <a:schemeClr val="tx1">
                        <a:lumMod val="75000"/>
                        <a:lumOff val="25000"/>
                      </a:schemeClr>
                    </a:solidFill>
                  </a:rPr>
                  <a:t>For our data</a:t>
                </a:r>
              </a:p>
              <a:p>
                <a:r>
                  <a:rPr lang="en-US" dirty="0">
                    <a:solidFill>
                      <a:schemeClr val="tx1">
                        <a:lumMod val="75000"/>
                        <a:lumOff val="25000"/>
                      </a:schemeClr>
                    </a:solidFill>
                  </a:rPr>
                  <a:t>	</a:t>
                </a:r>
                <a14:m>
                  <m:oMath xmlns:m="http://schemas.openxmlformats.org/officeDocument/2006/math">
                    <m:r>
                      <m:rPr>
                        <m:sty m:val="p"/>
                      </m:rPr>
                      <a:rPr lang="en-US" b="0" i="0" smtClean="0">
                        <a:solidFill>
                          <a:schemeClr val="tx1">
                            <a:lumMod val="75000"/>
                            <a:lumOff val="25000"/>
                          </a:schemeClr>
                        </a:solidFill>
                        <a:latin typeface="Cambria Math" charset="0"/>
                      </a:rPr>
                      <m:t>Sales</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 ×  </m:t>
                    </m:r>
                    <m:r>
                      <a:rPr lang="en-US" b="0" i="1" smtClean="0">
                        <a:solidFill>
                          <a:schemeClr val="tx1">
                            <a:lumMod val="75000"/>
                            <a:lumOff val="25000"/>
                          </a:schemeClr>
                        </a:solidFill>
                        <a:latin typeface="Cambria Math" charset="0"/>
                      </a:rPr>
                      <m:t>𝑇𝑉</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𝑅𝑎𝑑𝑖𝑜</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𝑁𝑒𝑤𝑠𝑝𝑎𝑝𝑒𝑟</m:t>
                    </m:r>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𝜖</m:t>
                    </m:r>
                    <m:r>
                      <a:rPr lang="en-US" b="0" i="1" smtClean="0">
                        <a:solidFill>
                          <a:schemeClr val="tx1">
                            <a:lumMod val="75000"/>
                            <a:lumOff val="25000"/>
                          </a:schemeClr>
                        </a:solidFill>
                        <a:latin typeface="Cambria Math" charset="0"/>
                      </a:rPr>
                      <m:t>  </m:t>
                    </m:r>
                  </m:oMath>
                </a14:m>
                <a:endParaRPr lang="en-US" dirty="0" smtClean="0">
                  <a:solidFill>
                    <a:schemeClr val="tx1">
                      <a:lumMod val="75000"/>
                      <a:lumOff val="25000"/>
                    </a:schemeClr>
                  </a:solidFill>
                </a:endParaRPr>
              </a:p>
              <a:p>
                <a:endParaRPr lang="en-US" dirty="0" smtClean="0">
                  <a:solidFill>
                    <a:schemeClr val="tx1">
                      <a:lumMod val="75000"/>
                      <a:lumOff val="25000"/>
                    </a:schemeClr>
                  </a:solidFill>
                </a:endParaRPr>
              </a:p>
              <a:p>
                <a:r>
                  <a:rPr lang="en-US" dirty="0" smtClean="0">
                    <a:solidFill>
                      <a:schemeClr val="tx1">
                        <a:lumMod val="75000"/>
                        <a:lumOff val="25000"/>
                      </a:schemeClr>
                    </a:solidFill>
                  </a:rPr>
                  <a:t>In linear algebra notation </a:t>
                </a:r>
              </a:p>
              <a:p>
                <a:endParaRPr lang="en-US" dirty="0" smtClean="0">
                  <a:solidFill>
                    <a:schemeClr val="tx1">
                      <a:lumMod val="75000"/>
                      <a:lumOff val="25000"/>
                    </a:schemeClr>
                  </a:solidFill>
                </a:endParaRPr>
              </a:p>
              <a:p>
                <a14:m>
                  <m:oMathPara xmlns:m="http://schemas.openxmlformats.org/officeDocument/2006/math">
                    <m:oMathParaPr>
                      <m:jc m:val="centerGroup"/>
                    </m:oMathParaPr>
                    <m:oMath xmlns:m="http://schemas.openxmlformats.org/officeDocument/2006/math">
                      <m:r>
                        <a:rPr lang="en-US" b="1" i="1" smtClean="0">
                          <a:solidFill>
                            <a:schemeClr val="tx1">
                              <a:lumMod val="75000"/>
                              <a:lumOff val="25000"/>
                            </a:schemeClr>
                          </a:solidFill>
                          <a:latin typeface="Cambria Math" charset="0"/>
                        </a:rPr>
                        <m:t>𝒀</m:t>
                      </m:r>
                      <m:r>
                        <a:rPr lang="en-US" b="0" i="1" smtClean="0">
                          <a:solidFill>
                            <a:schemeClr val="tx1">
                              <a:lumMod val="75000"/>
                              <a:lumOff val="25000"/>
                            </a:schemeClr>
                          </a:solidFill>
                          <a:latin typeface="Cambria Math" charset="0"/>
                        </a:rPr>
                        <m:t>=</m:t>
                      </m:r>
                      <m:d>
                        <m:dPr>
                          <m:ctrlPr>
                            <a:rPr lang="uk-UA" i="1" smtClean="0">
                              <a:solidFill>
                                <a:schemeClr val="tx1">
                                  <a:lumMod val="75000"/>
                                  <a:lumOff val="25000"/>
                                </a:schemeClr>
                              </a:solidFill>
                              <a:latin typeface="Cambria Math" charset="0"/>
                            </a:rPr>
                          </m:ctrlPr>
                        </m:dPr>
                        <m:e>
                          <m:m>
                            <m:mPr>
                              <m:mcs>
                                <m:mc>
                                  <m:mcPr>
                                    <m:count m:val="1"/>
                                    <m:mcJc m:val="center"/>
                                  </m:mcPr>
                                </m:mc>
                              </m:mcs>
                              <m:ctrlPr>
                                <a:rPr lang="mr-IN" i="1" smtClean="0">
                                  <a:solidFill>
                                    <a:schemeClr val="tx1">
                                      <a:lumMod val="75000"/>
                                      <a:lumOff val="25000"/>
                                    </a:schemeClr>
                                  </a:solidFill>
                                  <a:latin typeface="Cambria Math" charset="0"/>
                                </a:rPr>
                              </m:ctrlPr>
                            </m:mPr>
                            <m:mr>
                              <m:e>
                                <m:r>
                                  <m:rPr>
                                    <m:brk m:alnAt="7"/>
                                  </m:rPr>
                                  <a:rPr lang="en-US" b="0" i="1" smtClean="0">
                                    <a:solidFill>
                                      <a:schemeClr val="tx1">
                                        <a:lumMod val="75000"/>
                                        <a:lumOff val="25000"/>
                                      </a:schemeClr>
                                    </a:solidFill>
                                    <a:latin typeface="Cambria Math" charset="0"/>
                                  </a:rPr>
                                  <m:t>𝑆𝑎𝑙𝑒</m:t>
                                </m:r>
                                <m:sSub>
                                  <m:sSubPr>
                                    <m:ctrlPr>
                                      <a:rPr lang="en-US" b="0" i="1" smtClean="0">
                                        <a:solidFill>
                                          <a:schemeClr val="tx1">
                                            <a:lumMod val="75000"/>
                                            <a:lumOff val="25000"/>
                                          </a:schemeClr>
                                        </a:solidFill>
                                        <a:latin typeface="Cambria Math" charset="0"/>
                                      </a:rPr>
                                    </m:ctrlPr>
                                  </m:sSubPr>
                                  <m:e>
                                    <m:r>
                                      <m:rPr>
                                        <m:brk m:alnAt="7"/>
                                      </m:rPr>
                                      <a:rPr lang="en-US" b="0" i="1" smtClean="0">
                                        <a:solidFill>
                                          <a:schemeClr val="tx1">
                                            <a:lumMod val="75000"/>
                                            <a:lumOff val="25000"/>
                                          </a:schemeClr>
                                        </a:solidFill>
                                        <a:latin typeface="Cambria Math" charset="0"/>
                                      </a:rPr>
                                      <m:t>𝑠</m:t>
                                    </m:r>
                                  </m:e>
                                  <m:sub>
                                    <m:r>
                                      <m:rPr>
                                        <m:brk m:alnAt="7"/>
                                      </m:rPr>
                                      <a:rPr lang="en-US" b="0" i="1" smtClean="0">
                                        <a:solidFill>
                                          <a:schemeClr val="tx1">
                                            <a:lumMod val="75000"/>
                                            <a:lumOff val="25000"/>
                                          </a:schemeClr>
                                        </a:solidFill>
                                        <a:latin typeface="Cambria Math" charset="0"/>
                                      </a:rPr>
                                      <m:t>1</m:t>
                                    </m:r>
                                  </m:sub>
                                </m:sSub>
                              </m:e>
                            </m:mr>
                            <m:mr>
                              <m:e>
                                <m:r>
                                  <a:rPr lang="mr-IN" i="1" smtClean="0">
                                    <a:solidFill>
                                      <a:schemeClr val="tx1">
                                        <a:lumMod val="75000"/>
                                        <a:lumOff val="25000"/>
                                      </a:schemeClr>
                                    </a:solidFill>
                                    <a:latin typeface="Cambria Math" charset="0"/>
                                  </a:rPr>
                                  <m:t>⋮</m:t>
                                </m:r>
                              </m:e>
                            </m:mr>
                            <m:mr>
                              <m:e>
                                <m:r>
                                  <a:rPr lang="en-US" b="0" i="1" smtClean="0">
                                    <a:solidFill>
                                      <a:schemeClr val="tx1">
                                        <a:lumMod val="75000"/>
                                        <a:lumOff val="25000"/>
                                      </a:schemeClr>
                                    </a:solidFill>
                                    <a:latin typeface="Cambria Math" charset="0"/>
                                  </a:rPr>
                                  <m:t>𝑆𝑎𝑙𝑒</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𝑛</m:t>
                                    </m:r>
                                  </m:sub>
                                </m:sSub>
                              </m:e>
                            </m:mr>
                          </m:m>
                        </m:e>
                      </m:d>
                      <m:r>
                        <a:rPr lang="en-US" b="0"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𝑿</m:t>
                      </m:r>
                      <m:r>
                        <a:rPr lang="en-US" b="0" i="1" smtClean="0">
                          <a:solidFill>
                            <a:schemeClr val="tx1">
                              <a:lumMod val="75000"/>
                              <a:lumOff val="25000"/>
                            </a:schemeClr>
                          </a:solidFill>
                          <a:latin typeface="Cambria Math" charset="0"/>
                        </a:rPr>
                        <m:t>=</m:t>
                      </m:r>
                      <m:d>
                        <m:dPr>
                          <m:ctrlPr>
                            <a:rPr lang="uk-UA" b="0" i="1" smtClean="0">
                              <a:solidFill>
                                <a:schemeClr val="tx1">
                                  <a:lumMod val="75000"/>
                                  <a:lumOff val="25000"/>
                                </a:schemeClr>
                              </a:solidFill>
                              <a:latin typeface="Cambria Math" charset="0"/>
                            </a:rPr>
                          </m:ctrlPr>
                        </m:dPr>
                        <m:e>
                          <m:m>
                            <m:mPr>
                              <m:mcs>
                                <m:mc>
                                  <m:mcPr>
                                    <m:count m:val="3"/>
                                    <m:mcJc m:val="center"/>
                                  </m:mcPr>
                                </m:mc>
                              </m:mcs>
                              <m:ctrlPr>
                                <a:rPr lang="uk-UA" b="0" i="1" smtClean="0">
                                  <a:solidFill>
                                    <a:schemeClr val="tx1">
                                      <a:lumMod val="75000"/>
                                      <a:lumOff val="25000"/>
                                    </a:schemeClr>
                                  </a:solidFill>
                                  <a:latin typeface="Cambria Math" charset="0"/>
                                </a:rPr>
                              </m:ctrlPr>
                            </m:mPr>
                            <m:mr>
                              <m:e>
                                <m:r>
                                  <m:rPr>
                                    <m:brk m:alnAt="7"/>
                                  </m:rPr>
                                  <a:rPr lang="en-US" b="0" i="1" smtClean="0">
                                    <a:solidFill>
                                      <a:schemeClr val="tx1">
                                        <a:lumMod val="75000"/>
                                        <a:lumOff val="25000"/>
                                      </a:schemeClr>
                                    </a:solidFill>
                                    <a:latin typeface="Cambria Math" charset="0"/>
                                  </a:rPr>
                                  <m:t>1</m:t>
                                </m:r>
                              </m:e>
                              <m:e>
                                <m:r>
                                  <a:rPr lang="en-US" b="0" i="1" smtClean="0">
                                    <a:solidFill>
                                      <a:schemeClr val="tx1">
                                        <a:lumMod val="75000"/>
                                        <a:lumOff val="25000"/>
                                      </a:schemeClr>
                                    </a:solidFill>
                                    <a:latin typeface="Cambria Math" charset="0"/>
                                  </a:rPr>
                                  <m:t>𝑇</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   </m:t>
                                </m:r>
                                <m:r>
                                  <a:rPr lang="en-US" b="0" i="1" smtClean="0">
                                    <a:solidFill>
                                      <a:schemeClr val="tx1">
                                        <a:lumMod val="75000"/>
                                        <a:lumOff val="25000"/>
                                      </a:schemeClr>
                                    </a:solidFill>
                                    <a:latin typeface="Cambria Math" charset="0"/>
                                  </a:rPr>
                                  <m:t>𝑅𝑎𝑑𝑖</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𝑜</m:t>
                                    </m:r>
                                  </m:e>
                                  <m:sub>
                                    <m:r>
                                      <a:rPr lang="en-US" b="0" i="1" smtClean="0">
                                        <a:solidFill>
                                          <a:schemeClr val="tx1">
                                            <a:lumMod val="75000"/>
                                            <a:lumOff val="25000"/>
                                          </a:schemeClr>
                                        </a:solidFill>
                                        <a:latin typeface="Cambria Math" charset="0"/>
                                      </a:rPr>
                                      <m:t>1</m:t>
                                    </m:r>
                                  </m:sub>
                                </m:sSub>
                              </m:e>
                              <m:e>
                                <m:r>
                                  <a:rPr lang="en-US" b="0" i="1" smtClean="0">
                                    <a:solidFill>
                                      <a:schemeClr val="tx1">
                                        <a:lumMod val="75000"/>
                                        <a:lumOff val="25000"/>
                                      </a:schemeClr>
                                    </a:solidFill>
                                    <a:latin typeface="Cambria Math" charset="0"/>
                                  </a:rPr>
                                  <m:t>𝑁𝑒𝑤</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1</m:t>
                                    </m:r>
                                  </m:sub>
                                </m:sSub>
                              </m:e>
                            </m:mr>
                            <m:mr>
                              <m:e>
                                <m:r>
                                  <a:rPr lang="uk-UA" b="0" i="1" smtClean="0">
                                    <a:solidFill>
                                      <a:schemeClr val="tx1">
                                        <a:lumMod val="75000"/>
                                        <a:lumOff val="25000"/>
                                      </a:schemeClr>
                                    </a:solidFill>
                                    <a:latin typeface="Cambria Math" charset="0"/>
                                  </a:rPr>
                                  <m:t>⋮</m:t>
                                </m:r>
                              </m:e>
                              <m:e>
                                <m:r>
                                  <a:rPr lang="uk-UA" b="0" i="1" smtClean="0">
                                    <a:solidFill>
                                      <a:schemeClr val="tx1">
                                        <a:lumMod val="75000"/>
                                        <a:lumOff val="25000"/>
                                      </a:schemeClr>
                                    </a:solidFill>
                                    <a:latin typeface="Cambria Math" charset="0"/>
                                  </a:rPr>
                                  <m:t>⋮</m:t>
                                </m:r>
                              </m:e>
                              <m:e>
                                <m:r>
                                  <a:rPr lang="uk-UA" b="0" i="1" smtClean="0">
                                    <a:solidFill>
                                      <a:schemeClr val="tx1">
                                        <a:lumMod val="75000"/>
                                        <a:lumOff val="25000"/>
                                      </a:schemeClr>
                                    </a:solidFill>
                                    <a:latin typeface="Cambria Math" charset="0"/>
                                  </a:rPr>
                                  <m:t>⋮</m:t>
                                </m:r>
                              </m:e>
                            </m:mr>
                            <m:mr>
                              <m:e>
                                <m:r>
                                  <a:rPr lang="en-US" b="0" i="1" smtClean="0">
                                    <a:solidFill>
                                      <a:schemeClr val="tx1">
                                        <a:lumMod val="75000"/>
                                        <a:lumOff val="25000"/>
                                      </a:schemeClr>
                                    </a:solidFill>
                                    <a:latin typeface="Cambria Math" charset="0"/>
                                  </a:rPr>
                                  <m:t>1</m:t>
                                </m:r>
                              </m:e>
                              <m:e>
                                <m:r>
                                  <a:rPr lang="en-US" b="0" i="1" smtClean="0">
                                    <a:solidFill>
                                      <a:schemeClr val="tx1">
                                        <a:lumMod val="75000"/>
                                        <a:lumOff val="25000"/>
                                      </a:schemeClr>
                                    </a:solidFill>
                                    <a:latin typeface="Cambria Math" charset="0"/>
                                  </a:rPr>
                                  <m:t>𝑇</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𝑉</m:t>
                                    </m:r>
                                  </m:e>
                                  <m:sub>
                                    <m:r>
                                      <a:rPr lang="en-US" b="0" i="1" smtClean="0">
                                        <a:solidFill>
                                          <a:schemeClr val="tx1">
                                            <a:lumMod val="75000"/>
                                            <a:lumOff val="25000"/>
                                          </a:schemeClr>
                                        </a:solidFill>
                                        <a:latin typeface="Cambria Math" charset="0"/>
                                      </a:rPr>
                                      <m:t>𝑛</m:t>
                                    </m:r>
                                  </m:sub>
                                </m:sSub>
                                <m:r>
                                  <a:rPr lang="en-US" b="0" i="1" smtClean="0">
                                    <a:solidFill>
                                      <a:schemeClr val="tx1">
                                        <a:lumMod val="75000"/>
                                        <a:lumOff val="25000"/>
                                      </a:schemeClr>
                                    </a:solidFill>
                                    <a:latin typeface="Cambria Math" charset="0"/>
                                  </a:rPr>
                                  <m:t>.   </m:t>
                                </m:r>
                                <m:r>
                                  <a:rPr lang="en-US" b="0" i="1" smtClean="0">
                                    <a:solidFill>
                                      <a:schemeClr val="tx1">
                                        <a:lumMod val="75000"/>
                                        <a:lumOff val="25000"/>
                                      </a:schemeClr>
                                    </a:solidFill>
                                    <a:latin typeface="Cambria Math" charset="0"/>
                                  </a:rPr>
                                  <m:t>𝑅𝑎𝑑𝑖</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𝑜</m:t>
                                    </m:r>
                                  </m:e>
                                  <m:sub>
                                    <m:r>
                                      <a:rPr lang="en-US" b="0" i="1" smtClean="0">
                                        <a:solidFill>
                                          <a:schemeClr val="tx1">
                                            <a:lumMod val="75000"/>
                                            <a:lumOff val="25000"/>
                                          </a:schemeClr>
                                        </a:solidFill>
                                        <a:latin typeface="Cambria Math" charset="0"/>
                                      </a:rPr>
                                      <m:t>𝑛</m:t>
                                    </m:r>
                                  </m:sub>
                                </m:sSub>
                                <m:r>
                                  <a:rPr lang="en-US" b="0" i="1" smtClean="0">
                                    <a:solidFill>
                                      <a:schemeClr val="tx1">
                                        <a:lumMod val="75000"/>
                                        <a:lumOff val="25000"/>
                                      </a:schemeClr>
                                    </a:solidFill>
                                    <a:latin typeface="Cambria Math" charset="0"/>
                                  </a:rPr>
                                  <m:t>  </m:t>
                                </m:r>
                              </m:e>
                              <m:e>
                                <m:r>
                                  <a:rPr lang="en-US" b="0" i="1" smtClean="0">
                                    <a:solidFill>
                                      <a:schemeClr val="tx1">
                                        <a:lumMod val="75000"/>
                                        <a:lumOff val="25000"/>
                                      </a:schemeClr>
                                    </a:solidFill>
                                    <a:latin typeface="Cambria Math" charset="0"/>
                                  </a:rPr>
                                  <m:t>𝑁𝑒𝑤</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𝑛</m:t>
                                    </m:r>
                                  </m:sub>
                                </m:sSub>
                              </m:e>
                            </m:mr>
                          </m:m>
                        </m:e>
                      </m:d>
                      <m:r>
                        <a:rPr lang="en-US" b="0"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𝜷</m:t>
                      </m:r>
                      <m:r>
                        <a:rPr lang="en-US" b="0" i="1" smtClean="0">
                          <a:solidFill>
                            <a:schemeClr val="tx1">
                              <a:lumMod val="75000"/>
                              <a:lumOff val="25000"/>
                            </a:schemeClr>
                          </a:solidFill>
                          <a:latin typeface="Cambria Math" charset="0"/>
                        </a:rPr>
                        <m:t>=</m:t>
                      </m:r>
                      <m:d>
                        <m:dPr>
                          <m:ctrlPr>
                            <a:rPr lang="uk-UA" i="1">
                              <a:solidFill>
                                <a:schemeClr val="tx1">
                                  <a:lumMod val="75000"/>
                                  <a:lumOff val="25000"/>
                                </a:schemeClr>
                              </a:solidFill>
                              <a:latin typeface="Cambria Math" charset="0"/>
                            </a:rPr>
                          </m:ctrlPr>
                        </m:dPr>
                        <m:e>
                          <m:m>
                            <m:mPr>
                              <m:mcs>
                                <m:mc>
                                  <m:mcPr>
                                    <m:count m:val="1"/>
                                    <m:mcJc m:val="center"/>
                                  </m:mcPr>
                                </m:mc>
                              </m:mcs>
                              <m:ctrlPr>
                                <a:rPr lang="mr-IN" i="1">
                                  <a:solidFill>
                                    <a:schemeClr val="tx1">
                                      <a:lumMod val="75000"/>
                                      <a:lumOff val="25000"/>
                                    </a:schemeClr>
                                  </a:solidFill>
                                  <a:latin typeface="Cambria Math" charset="0"/>
                                </a:rPr>
                              </m:ctrlPr>
                            </m:mPr>
                            <m:m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0</m:t>
                                    </m:r>
                                  </m:sub>
                                </m:sSub>
                              </m:e>
                            </m:mr>
                            <m:mr>
                              <m:e>
                                <m:r>
                                  <a:rPr lang="mr-IN" i="1">
                                    <a:solidFill>
                                      <a:schemeClr val="tx1">
                                        <a:lumMod val="75000"/>
                                        <a:lumOff val="25000"/>
                                      </a:schemeClr>
                                    </a:solidFill>
                                    <a:latin typeface="Cambria Math" charset="0"/>
                                  </a:rPr>
                                  <m:t>⋮</m:t>
                                </m:r>
                              </m:e>
                            </m:mr>
                            <m:m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3</m:t>
                                    </m:r>
                                  </m:sub>
                                </m:sSub>
                              </m:e>
                            </m:mr>
                          </m:m>
                        </m:e>
                      </m:d>
                    </m:oMath>
                  </m:oMathPara>
                </a14:m>
                <a:endParaRPr lang="en-US" dirty="0">
                  <a:solidFill>
                    <a:schemeClr val="tx1">
                      <a:lumMod val="75000"/>
                      <a:lumOff val="25000"/>
                    </a:schemeClr>
                  </a:solidFill>
                </a:endParaRPr>
              </a:p>
              <a:p>
                <a:endParaRPr lang="en-US" dirty="0" smtClean="0">
                  <a:solidFill>
                    <a:schemeClr val="tx1">
                      <a:lumMod val="75000"/>
                      <a:lumOff val="25000"/>
                    </a:schemeClr>
                  </a:solidFill>
                </a:endParaRPr>
              </a:p>
              <a:p>
                <a:endParaRPr lang="en-US" dirty="0">
                  <a:solidFill>
                    <a:schemeClr val="tx1">
                      <a:lumMod val="75000"/>
                      <a:lumOff val="25000"/>
                    </a:schemeClr>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b="-76657"/>
                </a:stretch>
              </a:blipFill>
            </p:spPr>
            <p:txBody>
              <a:bodyPr/>
              <a:lstStyle/>
              <a:p>
                <a:r>
                  <a:rPr lang="en-US">
                    <a:noFill/>
                  </a:rPr>
                  <a:t> </a:t>
                </a:r>
              </a:p>
            </p:txBody>
          </p:sp>
        </mc:Fallback>
      </mc:AlternateContent>
      <p:sp>
        <p:nvSpPr>
          <p:cNvPr id="6" name="Rectangle 5"/>
          <p:cNvSpPr/>
          <p:nvPr/>
        </p:nvSpPr>
        <p:spPr>
          <a:xfrm>
            <a:off x="2244436" y="3685309"/>
            <a:ext cx="1025236" cy="401782"/>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Multilinear Model, example </a:t>
            </a:r>
            <a:endParaRPr lang="en-US" dirty="0"/>
          </a:p>
        </p:txBody>
      </p:sp>
      <p:sp>
        <p:nvSpPr>
          <p:cNvPr id="4" name="Slide Number Placeholder 3"/>
          <p:cNvSpPr>
            <a:spLocks noGrp="1"/>
          </p:cNvSpPr>
          <p:nvPr>
            <p:ph type="sldNum" sz="quarter" idx="12"/>
          </p:nvPr>
        </p:nvSpPr>
        <p:spPr/>
        <p:txBody>
          <a:bodyPr/>
          <a:lstStyle/>
          <a:p>
            <a:fld id="{A13833A1-46C9-FB45-812F-A8AC7B5136EB}" type="slidenum">
              <a:rPr lang="en-US" smtClean="0"/>
              <a:t>25</a:t>
            </a:fld>
            <a:endParaRPr lang="en-US"/>
          </a:p>
        </p:txBody>
      </p:sp>
      <p:sp>
        <p:nvSpPr>
          <p:cNvPr id="8" name="Rectangle 7"/>
          <p:cNvSpPr/>
          <p:nvPr/>
        </p:nvSpPr>
        <p:spPr>
          <a:xfrm>
            <a:off x="4641272" y="3685309"/>
            <a:ext cx="4087092" cy="401782"/>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0072254" y="3685309"/>
            <a:ext cx="360218" cy="1233055"/>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p:cNvSpPr txBox="1"/>
              <p:nvPr/>
            </p:nvSpPr>
            <p:spPr>
              <a:xfrm>
                <a:off x="4100948" y="5618010"/>
                <a:ext cx="41069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rPr>
                        <m:t>=</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4100948" y="5618010"/>
                <a:ext cx="410690" cy="369332"/>
              </a:xfrm>
              <a:prstGeom prst="rect">
                <a:avLst/>
              </a:prstGeom>
              <a:blipFill rotWithShape="0">
                <a:blip r:embed="rId3"/>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648" y="5651093"/>
            <a:ext cx="1003300" cy="381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3500" y="5625972"/>
            <a:ext cx="381000" cy="11938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1272" y="5625972"/>
            <a:ext cx="3822700" cy="381000"/>
          </a:xfrm>
          <a:prstGeom prst="rect">
            <a:avLst/>
          </a:prstGeom>
        </p:spPr>
      </p:pic>
      <mc:AlternateContent xmlns:mc="http://schemas.openxmlformats.org/markup-compatibility/2006">
        <mc:Choice xmlns:a14="http://schemas.microsoft.com/office/drawing/2010/main" Requires="a14">
          <p:sp>
            <p:nvSpPr>
              <p:cNvPr id="15" name="TextBox 14"/>
              <p:cNvSpPr txBox="1"/>
              <p:nvPr/>
            </p:nvSpPr>
            <p:spPr>
              <a:xfrm>
                <a:off x="8323696" y="5618010"/>
                <a:ext cx="80933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8323696" y="5618010"/>
                <a:ext cx="809335" cy="369332"/>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21814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Tree>
    <p:extLst>
      <p:ext uri="{BB962C8B-B14F-4D97-AF65-F5344CB8AC3E}">
        <p14:creationId xmlns:p14="http://schemas.microsoft.com/office/powerpoint/2010/main" val="8538271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Collinearity</a:t>
            </a:r>
            <a:endParaRPr lang="en-US" dirty="0"/>
          </a:p>
        </p:txBody>
      </p:sp>
      <p:sp>
        <p:nvSpPr>
          <p:cNvPr id="3" name="Content Placeholder 2"/>
          <p:cNvSpPr>
            <a:spLocks noGrp="1"/>
          </p:cNvSpPr>
          <p:nvPr>
            <p:ph idx="1"/>
          </p:nvPr>
        </p:nvSpPr>
        <p:spPr/>
        <p:txBody>
          <a:bodyPr/>
          <a:lstStyle/>
          <a:p>
            <a:r>
              <a:rPr lang="en-US" sz="2400" dirty="0" smtClean="0"/>
              <a:t>Collinearity  refers to the case in which two or more predictors are correlated (related). </a:t>
            </a:r>
          </a:p>
          <a:p>
            <a:endParaRPr lang="en-US" sz="2400" dirty="0" smtClean="0"/>
          </a:p>
          <a:p>
            <a:r>
              <a:rPr lang="en-US" sz="2400" dirty="0" smtClean="0"/>
              <a:t>We will re-visit collinearity in the next lectures, but for now we want to examine how does collinearity affects our confidence on the coefficients and consequently on the importance of those coefficients. </a:t>
            </a:r>
          </a:p>
          <a:p>
            <a:endParaRPr lang="en-US" sz="2400" dirty="0"/>
          </a:p>
          <a:p>
            <a:r>
              <a:rPr lang="en-US" sz="2400" dirty="0" smtClean="0"/>
              <a:t>First let’s look some examples: </a:t>
            </a:r>
          </a:p>
          <a:p>
            <a:endParaRPr lang="en-US" sz="2400" dirty="0" smtClean="0"/>
          </a:p>
        </p:txBody>
      </p:sp>
      <p:sp>
        <p:nvSpPr>
          <p:cNvPr id="6" name="Slide Number Placeholder 5"/>
          <p:cNvSpPr>
            <a:spLocks noGrp="1"/>
          </p:cNvSpPr>
          <p:nvPr>
            <p:ph type="sldNum" sz="quarter" idx="12"/>
          </p:nvPr>
        </p:nvSpPr>
        <p:spPr/>
        <p:txBody>
          <a:bodyPr/>
          <a:lstStyle/>
          <a:p>
            <a:fld id="{81B7CCDB-6D39-0547-B7B3-C80E39D6513A}" type="slidenum">
              <a:rPr lang="en-US" smtClean="0"/>
              <a:t>27</a:t>
            </a:fld>
            <a:endParaRPr lang="en-US"/>
          </a:p>
        </p:txBody>
      </p:sp>
    </p:spTree>
    <p:extLst>
      <p:ext uri="{BB962C8B-B14F-4D97-AF65-F5344CB8AC3E}">
        <p14:creationId xmlns:p14="http://schemas.microsoft.com/office/powerpoint/2010/main" val="18218885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Collinearity</a:t>
            </a:r>
            <a:endParaRPr lang="en-US" dirty="0"/>
          </a:p>
        </p:txBody>
      </p:sp>
      <p:sp>
        <p:nvSpPr>
          <p:cNvPr id="10" name="Content Placeholder 2"/>
          <p:cNvSpPr>
            <a:spLocks noGrp="1"/>
          </p:cNvSpPr>
          <p:nvPr>
            <p:ph idx="1"/>
          </p:nvPr>
        </p:nvSpPr>
        <p:spPr>
          <a:xfrm>
            <a:off x="880084" y="1028399"/>
            <a:ext cx="4004344" cy="500917"/>
          </a:xfrm>
        </p:spPr>
        <p:txBody>
          <a:bodyPr/>
          <a:lstStyle/>
          <a:p>
            <a:r>
              <a:rPr lang="en-US" sz="2400" b="1" dirty="0" smtClean="0"/>
              <a:t>Three individual models</a:t>
            </a:r>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graphicFrame>
        <p:nvGraphicFramePr>
          <p:cNvPr id="5" name="Table 4"/>
          <p:cNvGraphicFramePr>
            <a:graphicFrameLocks noGrp="1"/>
          </p:cNvGraphicFramePr>
          <p:nvPr>
            <p:extLst/>
          </p:nvPr>
        </p:nvGraphicFramePr>
        <p:xfrm>
          <a:off x="172585" y="4846877"/>
          <a:ext cx="5518531" cy="1195338"/>
        </p:xfrm>
        <a:graphic>
          <a:graphicData uri="http://schemas.openxmlformats.org/drawingml/2006/table">
            <a:tbl>
              <a:tblPr firstRow="1" bandRow="1">
                <a:tableStyleId>{616DA210-FB5B-4158-B5E0-FEB733F419BA}</a:tableStyleId>
              </a:tblPr>
              <a:tblGrid>
                <a:gridCol w="755968"/>
                <a:gridCol w="916115"/>
                <a:gridCol w="871855"/>
                <a:gridCol w="1171893"/>
                <a:gridCol w="871855"/>
                <a:gridCol w="930845"/>
              </a:tblGrid>
              <a:tr h="438562">
                <a:tc>
                  <a:txBody>
                    <a:bodyPr/>
                    <a:lstStyle/>
                    <a:p>
                      <a:r>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369476">
                <a:tc>
                  <a:txBody>
                    <a:bodyPr/>
                    <a:lstStyle/>
                    <a:p>
                      <a:r>
                        <a:rPr dirty="0" smtClean="0"/>
                        <a:t>11.5</a:t>
                      </a:r>
                      <a:r>
                        <a:rPr lang="en-US" dirty="0" smtClean="0"/>
                        <a:t>5</a:t>
                      </a:r>
                      <a:endParaRPr dirty="0"/>
                    </a:p>
                  </a:txBody>
                  <a:tcPr/>
                </a:tc>
                <a:tc>
                  <a:txBody>
                    <a:bodyPr/>
                    <a:lstStyle/>
                    <a:p>
                      <a:r>
                        <a:rPr dirty="0" smtClean="0"/>
                        <a:t>0.576</a:t>
                      </a:r>
                      <a:endParaRPr dirty="0"/>
                    </a:p>
                  </a:txBody>
                  <a:tcPr/>
                </a:tc>
                <a:tc>
                  <a:txBody>
                    <a:bodyPr/>
                    <a:lstStyle/>
                    <a:p>
                      <a:r>
                        <a:rPr dirty="0" smtClean="0"/>
                        <a:t>20.036</a:t>
                      </a:r>
                      <a:endParaRPr dirty="0"/>
                    </a:p>
                  </a:txBody>
                  <a:tcPr/>
                </a:tc>
                <a:tc>
                  <a:txBody>
                    <a:bodyPr/>
                    <a:lstStyle/>
                    <a:p>
                      <a:r>
                        <a:rPr dirty="0" smtClean="0"/>
                        <a:t>1.628e-49</a:t>
                      </a:r>
                      <a:endParaRPr dirty="0"/>
                    </a:p>
                  </a:txBody>
                  <a:tcPr/>
                </a:tc>
                <a:tc>
                  <a:txBody>
                    <a:bodyPr/>
                    <a:lstStyle/>
                    <a:p>
                      <a:r>
                        <a:rPr dirty="0" smtClean="0"/>
                        <a:t>10.414</a:t>
                      </a:r>
                      <a:endParaRPr dirty="0"/>
                    </a:p>
                  </a:txBody>
                  <a:tcPr/>
                </a:tc>
                <a:tc>
                  <a:txBody>
                    <a:bodyPr/>
                    <a:lstStyle/>
                    <a:p>
                      <a:r>
                        <a:rPr dirty="0" smtClean="0"/>
                        <a:t>12.688</a:t>
                      </a:r>
                      <a:endParaRPr dirty="0"/>
                    </a:p>
                  </a:txBody>
                  <a:tcPr/>
                </a:tc>
              </a:tr>
              <a:tr h="387300">
                <a:tc>
                  <a:txBody>
                    <a:bodyPr/>
                    <a:lstStyle/>
                    <a:p>
                      <a:r>
                        <a:rPr dirty="0" smtClean="0"/>
                        <a:t>0.074</a:t>
                      </a:r>
                      <a:endParaRPr dirty="0"/>
                    </a:p>
                  </a:txBody>
                  <a:tcPr>
                    <a:solidFill>
                      <a:schemeClr val="accent3">
                        <a:lumMod val="40000"/>
                        <a:lumOff val="60000"/>
                      </a:schemeClr>
                    </a:solidFill>
                  </a:tcPr>
                </a:tc>
                <a:tc>
                  <a:txBody>
                    <a:bodyPr/>
                    <a:lstStyle/>
                    <a:p>
                      <a:r>
                        <a:rPr dirty="0" smtClean="0"/>
                        <a:t>0.014</a:t>
                      </a:r>
                      <a:endParaRPr dirty="0"/>
                    </a:p>
                  </a:txBody>
                  <a:tcPr>
                    <a:solidFill>
                      <a:schemeClr val="accent3">
                        <a:lumMod val="40000"/>
                        <a:lumOff val="60000"/>
                      </a:schemeClr>
                    </a:solidFill>
                  </a:tcPr>
                </a:tc>
                <a:tc>
                  <a:txBody>
                    <a:bodyPr/>
                    <a:lstStyle/>
                    <a:p>
                      <a:r>
                        <a:rPr dirty="0" smtClean="0"/>
                        <a:t>5.134</a:t>
                      </a:r>
                      <a:endParaRPr dirty="0"/>
                    </a:p>
                  </a:txBody>
                  <a:tcPr>
                    <a:solidFill>
                      <a:schemeClr val="accent3">
                        <a:lumMod val="40000"/>
                        <a:lumOff val="60000"/>
                      </a:schemeClr>
                    </a:solidFill>
                  </a:tcPr>
                </a:tc>
                <a:tc>
                  <a:txBody>
                    <a:bodyPr/>
                    <a:lstStyle/>
                    <a:p>
                      <a:r>
                        <a:rPr dirty="0" smtClean="0"/>
                        <a:t>6.734e-07</a:t>
                      </a:r>
                      <a:endParaRPr dirty="0"/>
                    </a:p>
                  </a:txBody>
                  <a:tcPr>
                    <a:solidFill>
                      <a:schemeClr val="accent3">
                        <a:lumMod val="40000"/>
                        <a:lumOff val="60000"/>
                      </a:schemeClr>
                    </a:solidFill>
                  </a:tcPr>
                </a:tc>
                <a:tc>
                  <a:txBody>
                    <a:bodyPr/>
                    <a:lstStyle/>
                    <a:p>
                      <a:r>
                        <a:rPr dirty="0" smtClean="0"/>
                        <a:t>0.0456</a:t>
                      </a:r>
                      <a:endParaRPr dirty="0"/>
                    </a:p>
                  </a:txBody>
                  <a:tcPr>
                    <a:solidFill>
                      <a:schemeClr val="accent3">
                        <a:lumMod val="40000"/>
                        <a:lumOff val="60000"/>
                      </a:schemeClr>
                    </a:solidFill>
                  </a:tcPr>
                </a:tc>
                <a:tc>
                  <a:txBody>
                    <a:bodyPr/>
                    <a:lstStyle/>
                    <a:p>
                      <a:r>
                        <a:rPr dirty="0" smtClean="0"/>
                        <a:t>0.102</a:t>
                      </a:r>
                      <a:endParaRPr dirty="0"/>
                    </a:p>
                  </a:txBody>
                  <a:tcPr>
                    <a:solidFill>
                      <a:schemeClr val="accent3">
                        <a:lumMod val="40000"/>
                        <a:lumOff val="60000"/>
                      </a:schemeClr>
                    </a:solidFill>
                  </a:tcPr>
                </a:tc>
              </a:tr>
            </a:tbl>
          </a:graphicData>
        </a:graphic>
      </p:graphicFrame>
      <p:graphicFrame>
        <p:nvGraphicFramePr>
          <p:cNvPr id="7" name="Table 6"/>
          <p:cNvGraphicFramePr>
            <a:graphicFrameLocks noGrp="1"/>
          </p:cNvGraphicFramePr>
          <p:nvPr>
            <p:extLst/>
          </p:nvPr>
        </p:nvGraphicFramePr>
        <p:xfrm>
          <a:off x="182578" y="1792621"/>
          <a:ext cx="5399356" cy="1127305"/>
        </p:xfrm>
        <a:graphic>
          <a:graphicData uri="http://schemas.openxmlformats.org/drawingml/2006/table">
            <a:tbl>
              <a:tblPr firstRow="1" bandRow="1">
                <a:tableStyleId>{616DA210-FB5B-4158-B5E0-FEB733F419BA}</a:tableStyleId>
              </a:tblPr>
              <a:tblGrid>
                <a:gridCol w="755968"/>
                <a:gridCol w="950558"/>
                <a:gridCol w="871855"/>
                <a:gridCol w="1200000"/>
                <a:gridCol w="833755"/>
                <a:gridCol w="787220"/>
              </a:tblGrid>
              <a:tr h="0">
                <a:tc>
                  <a:txBody>
                    <a:bodyPr/>
                    <a:lstStyle/>
                    <a:p>
                      <a:r>
                        <a:t>Coef.</a:t>
                      </a:r>
                    </a:p>
                  </a:txBody>
                  <a:tcPr/>
                </a:tc>
                <a:tc>
                  <a:txBody>
                    <a:bodyPr/>
                    <a:lstStyle/>
                    <a:p>
                      <a:r>
                        <a:t>Std.Err.</a:t>
                      </a:r>
                    </a:p>
                  </a:txBody>
                  <a:tcPr/>
                </a:tc>
                <a:tc>
                  <a:txBody>
                    <a:bodyPr/>
                    <a:lstStyle/>
                    <a:p>
                      <a:r>
                        <a:rPr dirty="0"/>
                        <a:t>t</a:t>
                      </a:r>
                    </a:p>
                  </a:txBody>
                  <a:tcPr/>
                </a:tc>
                <a:tc>
                  <a:txBody>
                    <a:bodyPr/>
                    <a:lstStyle/>
                    <a:p>
                      <a:r>
                        <a:rPr dirty="0"/>
                        <a:t>P&gt;|t|</a:t>
                      </a:r>
                    </a:p>
                  </a:txBody>
                  <a:tcPr/>
                </a:tc>
                <a:tc>
                  <a:txBody>
                    <a:bodyPr/>
                    <a:lstStyle/>
                    <a:p>
                      <a:r>
                        <a:rPr dirty="0"/>
                        <a:t>[0.025</a:t>
                      </a:r>
                    </a:p>
                  </a:txBody>
                  <a:tcPr/>
                </a:tc>
                <a:tc>
                  <a:txBody>
                    <a:bodyPr/>
                    <a:lstStyle/>
                    <a:p>
                      <a:r>
                        <a:t>0.975]</a:t>
                      </a:r>
                    </a:p>
                  </a:txBody>
                  <a:tcPr/>
                </a:tc>
              </a:tr>
              <a:tr h="395785">
                <a:tc>
                  <a:txBody>
                    <a:bodyPr/>
                    <a:lstStyle/>
                    <a:p>
                      <a:r>
                        <a:rPr dirty="0" smtClean="0"/>
                        <a:t>6.679</a:t>
                      </a:r>
                      <a:endParaRPr dirty="0"/>
                    </a:p>
                  </a:txBody>
                  <a:tcPr/>
                </a:tc>
                <a:tc>
                  <a:txBody>
                    <a:bodyPr/>
                    <a:lstStyle/>
                    <a:p>
                      <a:r>
                        <a:rPr dirty="0" smtClean="0"/>
                        <a:t>0.478</a:t>
                      </a:r>
                      <a:endParaRPr dirty="0"/>
                    </a:p>
                  </a:txBody>
                  <a:tcPr/>
                </a:tc>
                <a:tc>
                  <a:txBody>
                    <a:bodyPr/>
                    <a:lstStyle/>
                    <a:p>
                      <a:r>
                        <a:rPr dirty="0" smtClean="0"/>
                        <a:t>13.957</a:t>
                      </a:r>
                      <a:endParaRPr dirty="0"/>
                    </a:p>
                  </a:txBody>
                  <a:tcPr/>
                </a:tc>
                <a:tc>
                  <a:txBody>
                    <a:bodyPr/>
                    <a:lstStyle/>
                    <a:p>
                      <a:r>
                        <a:rPr dirty="0" smtClean="0"/>
                        <a:t>2.804e-31</a:t>
                      </a:r>
                      <a:endParaRPr dirty="0"/>
                    </a:p>
                  </a:txBody>
                  <a:tcPr/>
                </a:tc>
                <a:tc>
                  <a:txBody>
                    <a:bodyPr/>
                    <a:lstStyle/>
                    <a:p>
                      <a:r>
                        <a:rPr dirty="0" smtClean="0"/>
                        <a:t>5.735</a:t>
                      </a:r>
                      <a:endParaRPr dirty="0"/>
                    </a:p>
                  </a:txBody>
                  <a:tcPr/>
                </a:tc>
                <a:tc>
                  <a:txBody>
                    <a:bodyPr/>
                    <a:lstStyle/>
                    <a:p>
                      <a:r>
                        <a:rPr dirty="0" smtClean="0"/>
                        <a:t>7.622</a:t>
                      </a:r>
                      <a:endParaRPr dirty="0"/>
                    </a:p>
                  </a:txBody>
                  <a:tcPr/>
                </a:tc>
              </a:tr>
              <a:tr h="351733">
                <a:tc>
                  <a:txBody>
                    <a:bodyPr/>
                    <a:lstStyle/>
                    <a:p>
                      <a:r>
                        <a:rPr dirty="0" smtClean="0"/>
                        <a:t>0.048</a:t>
                      </a:r>
                      <a:endParaRPr dirty="0"/>
                    </a:p>
                  </a:txBody>
                  <a:tcPr>
                    <a:solidFill>
                      <a:schemeClr val="accent1">
                        <a:lumMod val="20000"/>
                        <a:lumOff val="80000"/>
                      </a:schemeClr>
                    </a:solidFill>
                  </a:tcPr>
                </a:tc>
                <a:tc>
                  <a:txBody>
                    <a:bodyPr/>
                    <a:lstStyle/>
                    <a:p>
                      <a:r>
                        <a:rPr dirty="0" smtClean="0"/>
                        <a:t>0.0027</a:t>
                      </a:r>
                      <a:endParaRPr dirty="0"/>
                    </a:p>
                  </a:txBody>
                  <a:tcPr>
                    <a:solidFill>
                      <a:schemeClr val="accent1">
                        <a:lumMod val="20000"/>
                        <a:lumOff val="80000"/>
                      </a:schemeClr>
                    </a:solidFill>
                  </a:tcPr>
                </a:tc>
                <a:tc>
                  <a:txBody>
                    <a:bodyPr/>
                    <a:lstStyle/>
                    <a:p>
                      <a:r>
                        <a:rPr dirty="0" smtClean="0"/>
                        <a:t>17.303</a:t>
                      </a:r>
                      <a:endParaRPr dirty="0"/>
                    </a:p>
                  </a:txBody>
                  <a:tcPr>
                    <a:solidFill>
                      <a:schemeClr val="accent1">
                        <a:lumMod val="20000"/>
                        <a:lumOff val="80000"/>
                      </a:schemeClr>
                    </a:solidFill>
                  </a:tcPr>
                </a:tc>
                <a:tc>
                  <a:txBody>
                    <a:bodyPr/>
                    <a:lstStyle/>
                    <a:p>
                      <a:r>
                        <a:rPr dirty="0" smtClean="0"/>
                        <a:t>1.802e-41</a:t>
                      </a:r>
                      <a:endParaRPr dirty="0"/>
                    </a:p>
                  </a:txBody>
                  <a:tcPr>
                    <a:solidFill>
                      <a:schemeClr val="accent1">
                        <a:lumMod val="20000"/>
                        <a:lumOff val="80000"/>
                      </a:schemeClr>
                    </a:solidFill>
                  </a:tcPr>
                </a:tc>
                <a:tc>
                  <a:txBody>
                    <a:bodyPr/>
                    <a:lstStyle/>
                    <a:p>
                      <a:r>
                        <a:rPr dirty="0" smtClean="0"/>
                        <a:t>0.042</a:t>
                      </a:r>
                      <a:endParaRPr dirty="0"/>
                    </a:p>
                  </a:txBody>
                  <a:tcPr>
                    <a:solidFill>
                      <a:schemeClr val="accent1">
                        <a:lumMod val="20000"/>
                        <a:lumOff val="80000"/>
                      </a:schemeClr>
                    </a:solidFill>
                  </a:tcPr>
                </a:tc>
                <a:tc>
                  <a:txBody>
                    <a:bodyPr/>
                    <a:lstStyle/>
                    <a:p>
                      <a:r>
                        <a:rPr dirty="0" smtClean="0"/>
                        <a:t>0.053</a:t>
                      </a:r>
                      <a:endParaRPr dirty="0"/>
                    </a:p>
                  </a:txBody>
                  <a:tcPr>
                    <a:solidFill>
                      <a:schemeClr val="accent1">
                        <a:lumMod val="20000"/>
                        <a:lumOff val="80000"/>
                      </a:schemeClr>
                    </a:solidFill>
                  </a:tcPr>
                </a:tc>
              </a:tr>
            </a:tbl>
          </a:graphicData>
        </a:graphic>
      </p:graphicFrame>
      <p:graphicFrame>
        <p:nvGraphicFramePr>
          <p:cNvPr id="9" name="Table 8"/>
          <p:cNvGraphicFramePr>
            <a:graphicFrameLocks noGrp="1"/>
          </p:cNvGraphicFramePr>
          <p:nvPr>
            <p:extLst/>
          </p:nvPr>
        </p:nvGraphicFramePr>
        <p:xfrm>
          <a:off x="196226" y="3369635"/>
          <a:ext cx="5453947" cy="1100009"/>
        </p:xfrm>
        <a:graphic>
          <a:graphicData uri="http://schemas.openxmlformats.org/drawingml/2006/table">
            <a:tbl>
              <a:tblPr firstRow="1" bandRow="1">
                <a:tableStyleId>{616DA210-FB5B-4158-B5E0-FEB733F419BA}</a:tableStyleId>
              </a:tblPr>
              <a:tblGrid>
                <a:gridCol w="755968"/>
                <a:gridCol w="916115"/>
                <a:gridCol w="871855"/>
                <a:gridCol w="1200000"/>
                <a:gridCol w="833755"/>
                <a:gridCol w="876254"/>
              </a:tblGrid>
              <a:tr h="0">
                <a:tc>
                  <a:txBody>
                    <a:bodyPr/>
                    <a:lstStyle/>
                    <a:p>
                      <a:r>
                        <a:rPr dirty="0"/>
                        <a:t>Coef.</a:t>
                      </a:r>
                    </a:p>
                  </a:txBody>
                  <a:tcPr/>
                </a:tc>
                <a:tc>
                  <a:txBody>
                    <a:bodyPr/>
                    <a:lstStyle/>
                    <a:p>
                      <a:r>
                        <a:t>Std.Err.</a:t>
                      </a:r>
                    </a:p>
                  </a:txBody>
                  <a:tcPr/>
                </a:tc>
                <a:tc>
                  <a:txBody>
                    <a:bodyPr/>
                    <a:lstStyle/>
                    <a:p>
                      <a:r>
                        <a:rPr dirty="0"/>
                        <a:t>t</a:t>
                      </a:r>
                    </a:p>
                  </a:txBody>
                  <a:tcPr/>
                </a:tc>
                <a:tc>
                  <a:txBody>
                    <a:bodyPr/>
                    <a:lstStyle/>
                    <a:p>
                      <a:r>
                        <a:t>P&gt;|t|</a:t>
                      </a:r>
                    </a:p>
                  </a:txBody>
                  <a:tcPr/>
                </a:tc>
                <a:tc>
                  <a:txBody>
                    <a:bodyPr/>
                    <a:lstStyle/>
                    <a:p>
                      <a:r>
                        <a:t>[0.025</a:t>
                      </a:r>
                    </a:p>
                  </a:txBody>
                  <a:tcPr/>
                </a:tc>
                <a:tc>
                  <a:txBody>
                    <a:bodyPr/>
                    <a:lstStyle/>
                    <a:p>
                      <a:r>
                        <a:t>0.975]</a:t>
                      </a:r>
                    </a:p>
                  </a:txBody>
                  <a:tcPr/>
                </a:tc>
              </a:tr>
              <a:tr h="368489">
                <a:tc>
                  <a:txBody>
                    <a:bodyPr/>
                    <a:lstStyle/>
                    <a:p>
                      <a:r>
                        <a:rPr dirty="0" smtClean="0"/>
                        <a:t>9.567</a:t>
                      </a:r>
                      <a:endParaRPr dirty="0"/>
                    </a:p>
                  </a:txBody>
                  <a:tcPr/>
                </a:tc>
                <a:tc>
                  <a:txBody>
                    <a:bodyPr/>
                    <a:lstStyle/>
                    <a:p>
                      <a:r>
                        <a:rPr dirty="0" smtClean="0"/>
                        <a:t>0.553</a:t>
                      </a:r>
                      <a:endParaRPr dirty="0"/>
                    </a:p>
                  </a:txBody>
                  <a:tcPr/>
                </a:tc>
                <a:tc>
                  <a:txBody>
                    <a:bodyPr/>
                    <a:lstStyle/>
                    <a:p>
                      <a:r>
                        <a:rPr dirty="0" smtClean="0"/>
                        <a:t>17.279</a:t>
                      </a:r>
                      <a:endParaRPr dirty="0"/>
                    </a:p>
                  </a:txBody>
                  <a:tcPr/>
                </a:tc>
                <a:tc>
                  <a:txBody>
                    <a:bodyPr/>
                    <a:lstStyle/>
                    <a:p>
                      <a:r>
                        <a:rPr dirty="0" smtClean="0"/>
                        <a:t>2.133e-41</a:t>
                      </a:r>
                      <a:endParaRPr dirty="0"/>
                    </a:p>
                  </a:txBody>
                  <a:tcPr/>
                </a:tc>
                <a:tc>
                  <a:txBody>
                    <a:bodyPr/>
                    <a:lstStyle/>
                    <a:p>
                      <a:r>
                        <a:rPr dirty="0" smtClean="0"/>
                        <a:t>8.475</a:t>
                      </a:r>
                      <a:endParaRPr dirty="0"/>
                    </a:p>
                  </a:txBody>
                  <a:tcPr/>
                </a:tc>
                <a:tc>
                  <a:txBody>
                    <a:bodyPr/>
                    <a:lstStyle/>
                    <a:p>
                      <a:r>
                        <a:rPr dirty="0" smtClean="0"/>
                        <a:t>10.659</a:t>
                      </a:r>
                      <a:endParaRPr dirty="0"/>
                    </a:p>
                  </a:txBody>
                  <a:tcPr/>
                </a:tc>
              </a:tr>
              <a:tr h="354842">
                <a:tc>
                  <a:txBody>
                    <a:bodyPr/>
                    <a:lstStyle/>
                    <a:p>
                      <a:r>
                        <a:rPr dirty="0" smtClean="0"/>
                        <a:t>0.195</a:t>
                      </a:r>
                      <a:endParaRPr dirty="0"/>
                    </a:p>
                  </a:txBody>
                  <a:tcPr>
                    <a:solidFill>
                      <a:schemeClr val="accent2">
                        <a:lumMod val="20000"/>
                        <a:lumOff val="80000"/>
                      </a:schemeClr>
                    </a:solidFill>
                  </a:tcPr>
                </a:tc>
                <a:tc>
                  <a:txBody>
                    <a:bodyPr/>
                    <a:lstStyle/>
                    <a:p>
                      <a:r>
                        <a:rPr dirty="0" smtClean="0"/>
                        <a:t>0.020</a:t>
                      </a:r>
                      <a:endParaRPr dirty="0"/>
                    </a:p>
                  </a:txBody>
                  <a:tcPr>
                    <a:solidFill>
                      <a:schemeClr val="accent2">
                        <a:lumMod val="20000"/>
                        <a:lumOff val="80000"/>
                      </a:schemeClr>
                    </a:solidFill>
                  </a:tcPr>
                </a:tc>
                <a:tc>
                  <a:txBody>
                    <a:bodyPr/>
                    <a:lstStyle/>
                    <a:p>
                      <a:r>
                        <a:rPr dirty="0" smtClean="0"/>
                        <a:t>9.429</a:t>
                      </a:r>
                      <a:endParaRPr dirty="0"/>
                    </a:p>
                  </a:txBody>
                  <a:tcPr>
                    <a:solidFill>
                      <a:schemeClr val="accent2">
                        <a:lumMod val="20000"/>
                        <a:lumOff val="80000"/>
                      </a:schemeClr>
                    </a:solidFill>
                  </a:tcPr>
                </a:tc>
                <a:tc>
                  <a:txBody>
                    <a:bodyPr/>
                    <a:lstStyle/>
                    <a:p>
                      <a:r>
                        <a:rPr dirty="0" smtClean="0"/>
                        <a:t>1.134e-17</a:t>
                      </a:r>
                      <a:endParaRPr dirty="0"/>
                    </a:p>
                  </a:txBody>
                  <a:tcPr>
                    <a:solidFill>
                      <a:schemeClr val="accent2">
                        <a:lumMod val="20000"/>
                        <a:lumOff val="80000"/>
                      </a:schemeClr>
                    </a:solidFill>
                  </a:tcPr>
                </a:tc>
                <a:tc>
                  <a:txBody>
                    <a:bodyPr/>
                    <a:lstStyle/>
                    <a:p>
                      <a:r>
                        <a:rPr dirty="0" smtClean="0"/>
                        <a:t>0.154</a:t>
                      </a:r>
                      <a:endParaRPr dirty="0"/>
                    </a:p>
                  </a:txBody>
                  <a:tcPr>
                    <a:solidFill>
                      <a:schemeClr val="accent2">
                        <a:lumMod val="20000"/>
                        <a:lumOff val="80000"/>
                      </a:schemeClr>
                    </a:solidFill>
                  </a:tcPr>
                </a:tc>
                <a:tc>
                  <a:txBody>
                    <a:bodyPr/>
                    <a:lstStyle/>
                    <a:p>
                      <a:r>
                        <a:rPr dirty="0" smtClean="0"/>
                        <a:t>0.236</a:t>
                      </a:r>
                      <a:endParaRPr dirty="0"/>
                    </a:p>
                  </a:txBody>
                  <a:tcPr>
                    <a:solidFill>
                      <a:schemeClr val="accent2">
                        <a:lumMod val="20000"/>
                        <a:lumOff val="80000"/>
                      </a:schemeClr>
                    </a:solidFill>
                  </a:tcPr>
                </a:tc>
              </a:tr>
            </a:tbl>
          </a:graphicData>
        </a:graphic>
      </p:graphicFrame>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0</m:t>
                                    </m:r>
                                  </m:sub>
                                </m:sSub>
                              </m:oMath>
                            </m:oMathPara>
                          </a14:m>
                          <a:endParaRPr dirty="0"/>
                        </a:p>
                      </a:txBody>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𝑇𝑉</m:t>
                                    </m:r>
                                  </m:sub>
                                </m:sSub>
                              </m:oMath>
                            </m:oMathPara>
                          </a14:m>
                          <a:endParaRPr dirty="0"/>
                        </a:p>
                      </a:txBody>
                      <a:tcPr>
                        <a:solidFill>
                          <a:schemeClr val="accent1">
                            <a:lumMod val="20000"/>
                            <a:lumOff val="80000"/>
                          </a:schemeClr>
                        </a:solid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𝑅𝐴𝐷𝐼𝑂</m:t>
                                    </m:r>
                                  </m:sub>
                                </m:sSub>
                              </m:oMath>
                            </m:oMathPara>
                          </a14:m>
                          <a:endParaRPr dirty="0"/>
                        </a:p>
                      </a:txBody>
                      <a:tcPr>
                        <a:solidFill>
                          <a:schemeClr val="accent2">
                            <a:lumMod val="60000"/>
                            <a:lumOff val="40000"/>
                            <a:alpha val="20000"/>
                          </a:schemeClr>
                        </a:solid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𝑁𝐸𝑊𝑆</m:t>
                                    </m:r>
                                  </m:sub>
                                </m:sSub>
                              </m:oMath>
                            </m:oMathPara>
                          </a14:m>
                          <a:endParaRPr dirty="0"/>
                        </a:p>
                      </a:txBody>
                      <a:tcPr>
                        <a:solidFill>
                          <a:schemeClr val="accent3">
                            <a:lumMod val="40000"/>
                            <a:lumOff val="60000"/>
                          </a:schemeClr>
                        </a:solid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36576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endParaRPr lang="en-US"/>
                        </a:p>
                      </a:txBody>
                      <a:tcPr>
                        <a:blipFill rotWithShape="0">
                          <a:blip r:embed="rId2"/>
                          <a:stretch>
                            <a:fillRect l="-680" t="-87838" r="-606803" b="-266216"/>
                          </a:stretch>
                        </a:blipFill>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5760">
                    <a:tc>
                      <a:txBody>
                        <a:bodyPr/>
                        <a:lstStyle/>
                        <a:p>
                          <a:endParaRPr lang="en-US"/>
                        </a:p>
                      </a:txBody>
                      <a:tcPr>
                        <a:blipFill rotWithShape="0">
                          <a:blip r:embed="rId2"/>
                          <a:stretch>
                            <a:fillRect l="-680" t="-227869" r="-606803" b="-222951"/>
                          </a:stretch>
                        </a:blip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5760">
                    <a:tc>
                      <a:txBody>
                        <a:bodyPr/>
                        <a:lstStyle/>
                        <a:p>
                          <a:endParaRPr lang="en-US"/>
                        </a:p>
                      </a:txBody>
                      <a:tcPr>
                        <a:blipFill rotWithShape="0">
                          <a:blip r:embed="rId2"/>
                          <a:stretch>
                            <a:fillRect l="-680" t="-333333" r="-606803" b="-126667"/>
                          </a:stretch>
                        </a:blip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5760">
                    <a:tc>
                      <a:txBody>
                        <a:bodyPr/>
                        <a:lstStyle/>
                        <a:p>
                          <a:endParaRPr lang="en-US"/>
                        </a:p>
                      </a:txBody>
                      <a:tcPr>
                        <a:blipFill rotWithShape="0">
                          <a:blip r:embed="rId2"/>
                          <a:stretch>
                            <a:fillRect l="-680" t="-433333" r="-606803" b="-26667"/>
                          </a:stretch>
                        </a:blip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Fallback>
      </mc:AlternateContent>
      <p:sp>
        <p:nvSpPr>
          <p:cNvPr id="11" name="Content Placeholder 2"/>
          <p:cNvSpPr txBox="1">
            <a:spLocks/>
          </p:cNvSpPr>
          <p:nvPr/>
        </p:nvSpPr>
        <p:spPr>
          <a:xfrm>
            <a:off x="7037207" y="1028399"/>
            <a:ext cx="4004344" cy="50091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smtClean="0"/>
              <a:t>One model</a:t>
            </a:r>
          </a:p>
        </p:txBody>
      </p:sp>
      <p:sp>
        <p:nvSpPr>
          <p:cNvPr id="12" name="Content Placeholder 2"/>
          <p:cNvSpPr txBox="1">
            <a:spLocks/>
          </p:cNvSpPr>
          <p:nvPr/>
        </p:nvSpPr>
        <p:spPr>
          <a:xfrm>
            <a:off x="131641" y="1361040"/>
            <a:ext cx="707499"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TV</a:t>
            </a:r>
            <a:endParaRPr lang="en-US" sz="2400" b="1" dirty="0" smtClean="0"/>
          </a:p>
        </p:txBody>
      </p:sp>
      <p:sp>
        <p:nvSpPr>
          <p:cNvPr id="13" name="Content Placeholder 2"/>
          <p:cNvSpPr txBox="1">
            <a:spLocks/>
          </p:cNvSpPr>
          <p:nvPr/>
        </p:nvSpPr>
        <p:spPr>
          <a:xfrm>
            <a:off x="117993" y="2978754"/>
            <a:ext cx="1246783"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RADIO</a:t>
            </a:r>
            <a:endParaRPr lang="en-US" sz="2400" b="1" dirty="0" smtClean="0"/>
          </a:p>
        </p:txBody>
      </p:sp>
      <p:sp>
        <p:nvSpPr>
          <p:cNvPr id="14" name="Content Placeholder 2"/>
          <p:cNvSpPr txBox="1">
            <a:spLocks/>
          </p:cNvSpPr>
          <p:nvPr/>
        </p:nvSpPr>
        <p:spPr>
          <a:xfrm>
            <a:off x="67808" y="4469644"/>
            <a:ext cx="1092252"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NEWS</a:t>
            </a:r>
            <a:endParaRPr lang="en-US" sz="2400" b="1" dirty="0" smtClean="0"/>
          </a:p>
        </p:txBody>
      </p:sp>
    </p:spTree>
    <p:extLst>
      <p:ext uri="{BB962C8B-B14F-4D97-AF65-F5344CB8AC3E}">
        <p14:creationId xmlns:p14="http://schemas.microsoft.com/office/powerpoint/2010/main" val="7474677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Collinearity</a:t>
            </a:r>
            <a:endParaRPr lang="en-US" dirty="0"/>
          </a:p>
        </p:txBody>
      </p:sp>
      <p:sp>
        <p:nvSpPr>
          <p:cNvPr id="3" name="Content Placeholder 2"/>
          <p:cNvSpPr>
            <a:spLocks noGrp="1"/>
          </p:cNvSpPr>
          <p:nvPr>
            <p:ph idx="1"/>
          </p:nvPr>
        </p:nvSpPr>
        <p:spPr/>
        <p:txBody>
          <a:bodyPr/>
          <a:lstStyle/>
          <a:p>
            <a:r>
              <a:rPr lang="en-US" sz="2400" dirty="0" smtClean="0"/>
              <a:t>Collinearity  refers to the case in which two or more predictors are correlated (related). </a:t>
            </a:r>
          </a:p>
          <a:p>
            <a:endParaRPr lang="en-US" sz="2400" dirty="0" smtClean="0"/>
          </a:p>
          <a:p>
            <a:r>
              <a:rPr lang="en-US" sz="2400" dirty="0" smtClean="0"/>
              <a:t>We will re-visit collinearity in the next lectures, but for now we want to examine how does collinearity affects our confidence on the coefficients and consequently on the importance of those coefficients. </a:t>
            </a:r>
          </a:p>
          <a:p>
            <a:endParaRPr lang="en-US" sz="2400" dirty="0"/>
          </a:p>
          <a:p>
            <a:r>
              <a:rPr lang="en-US" sz="2400" dirty="0" smtClean="0"/>
              <a:t>Assuming uncorrelated noise then we can show: </a:t>
            </a:r>
          </a:p>
          <a:p>
            <a:endParaRPr lang="en-US" sz="2400" dirty="0" smtClean="0"/>
          </a:p>
        </p:txBody>
      </p:sp>
      <p:sp>
        <p:nvSpPr>
          <p:cNvPr id="5" name="Slide Number Placeholder 4"/>
          <p:cNvSpPr>
            <a:spLocks noGrp="1"/>
          </p:cNvSpPr>
          <p:nvPr>
            <p:ph type="sldNum" sz="quarter" idx="12"/>
          </p:nvPr>
        </p:nvSpPr>
        <p:spPr/>
        <p:txBody>
          <a:bodyPr/>
          <a:lstStyle/>
          <a:p>
            <a:fld id="{81B7CCDB-6D39-0547-B7B3-C80E39D6513A}" type="slidenum">
              <a:rPr lang="en-US" smtClean="0"/>
              <a:t>29</a:t>
            </a:fld>
            <a:endParaRPr lang="en-US"/>
          </a:p>
        </p:txBody>
      </p:sp>
      <p:pic>
        <p:nvPicPr>
          <p:cNvPr id="4" name="Picture 3"/>
          <p:cNvPicPr>
            <a:picLocks noChangeAspect="1"/>
          </p:cNvPicPr>
          <p:nvPr/>
        </p:nvPicPr>
        <p:blipFill>
          <a:blip r:embed="rId3"/>
          <a:stretch>
            <a:fillRect/>
          </a:stretch>
        </p:blipFill>
        <p:spPr>
          <a:xfrm>
            <a:off x="3867150" y="4983803"/>
            <a:ext cx="4457700" cy="520700"/>
          </a:xfrm>
          <a:prstGeom prst="rect">
            <a:avLst/>
          </a:prstGeom>
        </p:spPr>
      </p:pic>
    </p:spTree>
    <p:extLst>
      <p:ext uri="{BB962C8B-B14F-4D97-AF65-F5344CB8AC3E}">
        <p14:creationId xmlns:p14="http://schemas.microsoft.com/office/powerpoint/2010/main" val="20583204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We </a:t>
                </a:r>
                <a:r>
                  <a:rPr lang="en-US" b="1" dirty="0" smtClean="0"/>
                  <a:t>assume</a:t>
                </a:r>
                <a:r>
                  <a:rPr lang="en-US" dirty="0" smtClean="0"/>
                  <a:t> </a:t>
                </a:r>
                <a:r>
                  <a:rPr lang="en-US" dirty="0"/>
                  <a:t>a simple form of </a:t>
                </a:r>
                <a:r>
                  <a:rPr lang="en-US" dirty="0" smtClean="0"/>
                  <a:t>the statistical model </a:t>
                </a:r>
                <a14:m>
                  <m:oMath xmlns:m="http://schemas.openxmlformats.org/officeDocument/2006/math">
                    <m:r>
                      <a:rPr lang="en-US" i="1">
                        <a:latin typeface="Cambria Math" panose="02040503050406030204" pitchFamily="18" charset="0"/>
                      </a:rPr>
                      <m:t>𝑓</m:t>
                    </m:r>
                    <m:r>
                      <a:rPr lang="en-US" b="0" i="1" smtClean="0">
                        <a:latin typeface="Cambria Math" charset="0"/>
                      </a:rPr>
                      <m:t>:</m:t>
                    </m:r>
                  </m:oMath>
                </a14:m>
                <a:endParaRPr lang="en-US" dirty="0" smtClean="0"/>
              </a:p>
              <a:p>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r>
                        <a:rPr lang="en-US" b="0" i="1" smtClean="0">
                          <a:latin typeface="Cambria Math" charset="0"/>
                        </a:rPr>
                        <m:t>𝜖</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r>
                        <a:rPr lang="en-US" b="0" i="1" smtClean="0">
                          <a:latin typeface="Cambria Math" charset="0"/>
                        </a:rPr>
                        <m:t>+</m:t>
                      </m:r>
                      <m:r>
                        <a:rPr lang="en-US" b="0" i="1" smtClean="0">
                          <a:latin typeface="Cambria Math" charset="0"/>
                        </a:rPr>
                        <m:t>𝜖</m:t>
                      </m:r>
                    </m:oMath>
                  </m:oMathPara>
                </a14:m>
                <a:endParaRPr lang="en-US" dirty="0" smtClean="0"/>
              </a:p>
              <a:p>
                <a:endParaRPr lang="en-US" dirty="0" smtClean="0"/>
              </a:p>
              <a:p>
                <a:endParaRPr lang="en-US" b="0" dirty="0" smtClean="0">
                  <a:latin typeface="Cambria Math" charset="0"/>
                </a:endParaRPr>
              </a:p>
              <a:p>
                <a:endParaRPr lang="en-US" dirty="0"/>
              </a:p>
              <a:p>
                <a:endParaRPr lang="en-US" dirty="0" smtClean="0"/>
              </a:p>
              <a:p>
                <a:endParaRPr lang="en-US" dirty="0" smtClean="0"/>
              </a:p>
              <a:p>
                <a:r>
                  <a:rPr lang="en-US" dirty="0"/>
                  <a:t>	</a:t>
                </a:r>
                <a:r>
                  <a:rPr lang="en-US" dirty="0" smtClean="0"/>
                  <a:t>		</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3</a:t>
            </a:fld>
            <a:endParaRPr lang="en-US"/>
          </a:p>
        </p:txBody>
      </p:sp>
      <p:grpSp>
        <p:nvGrpSpPr>
          <p:cNvPr id="14" name="Group 13"/>
          <p:cNvGrpSpPr/>
          <p:nvPr/>
        </p:nvGrpSpPr>
        <p:grpSpPr>
          <a:xfrm>
            <a:off x="3143319" y="2233329"/>
            <a:ext cx="5905361" cy="3936907"/>
            <a:chOff x="2615184" y="1463038"/>
            <a:chExt cx="6858002" cy="4572001"/>
          </a:xfrm>
        </p:grpSpPr>
        <p:pic>
          <p:nvPicPr>
            <p:cNvPr id="11" name="Picture 10">
              <a:extLst>
                <a:ext uri="{FF2B5EF4-FFF2-40B4-BE49-F238E27FC236}">
                  <a16:creationId xmlns="" xmlns:a16="http://schemas.microsoft.com/office/drawing/2014/main" id="{533F34CA-6643-0341-B0C5-1203F2F0D99E}"/>
                </a:ext>
              </a:extLst>
            </p:cNvPr>
            <p:cNvPicPr>
              <a:picLocks noChangeAspect="1"/>
            </p:cNvPicPr>
            <p:nvPr/>
          </p:nvPicPr>
          <p:blipFill>
            <a:blip r:embed="rId3"/>
            <a:stretch>
              <a:fillRect/>
            </a:stretch>
          </p:blipFill>
          <p:spPr>
            <a:xfrm>
              <a:off x="2615184" y="1463038"/>
              <a:ext cx="6858002" cy="4572001"/>
            </a:xfrm>
            <a:prstGeom prst="rect">
              <a:avLst/>
            </a:prstGeom>
          </p:spPr>
        </p:pic>
        <p:cxnSp>
          <p:nvCxnSpPr>
            <p:cNvPr id="12" name="Straight Connector 11"/>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463322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30</a:t>
            </a:fld>
            <a:endParaRPr lang="en-US"/>
          </a:p>
        </p:txBody>
      </p:sp>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Tree>
    <p:extLst>
      <p:ext uri="{BB962C8B-B14F-4D97-AF65-F5344CB8AC3E}">
        <p14:creationId xmlns:p14="http://schemas.microsoft.com/office/powerpoint/2010/main" val="1005560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m:r>
                      <a:rPr lang="en-US" sz="2400" b="0" i="1" smtClean="0">
                        <a:latin typeface="Cambria Math" charset="0"/>
                      </a:rPr>
                      <m:t>𝐹</m:t>
                    </m:r>
                    <m:r>
                      <a:rPr lang="en-US" sz="2400" b="0" i="1" smtClean="0">
                        <a:latin typeface="Cambria Math" charset="0"/>
                      </a:rPr>
                      <m:t>=1</m:t>
                    </m:r>
                  </m:oMath>
                </a14:m>
                <a:r>
                  <a:rPr lang="en-US" sz="2400" dirty="0"/>
                  <a:t> we consider this evidence for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m:r>
                      <a:rPr lang="en-US" sz="2400" i="1">
                        <a:latin typeface="Cambria Math" charset="0"/>
                      </a:rPr>
                      <m:t>𝐹</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rotWithShape="0">
                <a:blip r:embed="rId2"/>
                <a:stretch>
                  <a:fillRect l="-945"/>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31</a:t>
            </a:fld>
            <a:endParaRPr lang="en-US"/>
          </a:p>
        </p:txBody>
      </p:sp>
      <p:pic>
        <p:nvPicPr>
          <p:cNvPr id="7" name="Picture 6"/>
          <p:cNvPicPr>
            <a:picLocks noChangeAspect="1"/>
          </p:cNvPicPr>
          <p:nvPr/>
        </p:nvPicPr>
        <p:blipFill>
          <a:blip r:embed="rId3"/>
          <a:stretch>
            <a:fillRect/>
          </a:stretch>
        </p:blipFill>
        <p:spPr>
          <a:xfrm>
            <a:off x="1021336" y="2295694"/>
            <a:ext cx="8987790" cy="835660"/>
          </a:xfrm>
          <a:prstGeom prst="rect">
            <a:avLst/>
          </a:prstGeom>
        </p:spPr>
      </p:pic>
    </p:spTree>
    <p:extLst>
      <p:ext uri="{BB962C8B-B14F-4D97-AF65-F5344CB8AC3E}">
        <p14:creationId xmlns:p14="http://schemas.microsoft.com/office/powerpoint/2010/main" val="19119507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sp>
        <p:nvSpPr>
          <p:cNvPr id="5" name="Slide Number Placeholder 4"/>
          <p:cNvSpPr>
            <a:spLocks noGrp="1"/>
          </p:cNvSpPr>
          <p:nvPr>
            <p:ph type="sldNum" sz="quarter" idx="12"/>
          </p:nvPr>
        </p:nvSpPr>
        <p:spPr/>
        <p:txBody>
          <a:bodyPr/>
          <a:lstStyle/>
          <a:p>
            <a:fld id="{81B7CCDB-6D39-0547-B7B3-C80E39D6513A}" type="slidenum">
              <a:rPr lang="en-US" smtClean="0"/>
              <a:t>32</a:t>
            </a:fld>
            <a:endParaRPr lang="en-US"/>
          </a:p>
        </p:txBody>
      </p:sp>
      <p:graphicFrame>
        <p:nvGraphicFramePr>
          <p:cNvPr id="4" name="Table 3"/>
          <p:cNvGraphicFramePr>
            <a:graphicFrameLocks noGrp="1"/>
          </p:cNvGraphicFramePr>
          <p:nvPr>
            <p:extLst/>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 xmlns:a16="http://schemas.microsoft.com/office/drawing/2014/main" val="20000"/>
                    </a:ext>
                  </a:extLst>
                </a:gridCol>
                <a:gridCol w="713105">
                  <a:extLst>
                    <a:ext uri="{9D8B030D-6E8A-4147-A177-3AD203B41FA5}">
                      <a16:colId xmlns="" xmlns:a16="http://schemas.microsoft.com/office/drawing/2014/main" val="20001"/>
                    </a:ext>
                  </a:extLst>
                </a:gridCol>
                <a:gridCol w="841693">
                  <a:extLst>
                    <a:ext uri="{9D8B030D-6E8A-4147-A177-3AD203B41FA5}">
                      <a16:colId xmlns="" xmlns:a16="http://schemas.microsoft.com/office/drawing/2014/main" val="20002"/>
                    </a:ext>
                  </a:extLst>
                </a:gridCol>
                <a:gridCol w="773430">
                  <a:extLst>
                    <a:ext uri="{9D8B030D-6E8A-4147-A177-3AD203B41FA5}">
                      <a16:colId xmlns="" xmlns:a16="http://schemas.microsoft.com/office/drawing/2014/main" val="20003"/>
                    </a:ext>
                  </a:extLst>
                </a:gridCol>
                <a:gridCol w="567055">
                  <a:extLst>
                    <a:ext uri="{9D8B030D-6E8A-4147-A177-3AD203B41FA5}">
                      <a16:colId xmlns="" xmlns:a16="http://schemas.microsoft.com/office/drawing/2014/main" val="20004"/>
                    </a:ext>
                  </a:extLst>
                </a:gridCol>
                <a:gridCol w="1178243">
                  <a:extLst>
                    <a:ext uri="{9D8B030D-6E8A-4147-A177-3AD203B41FA5}">
                      <a16:colId xmlns="" xmlns:a16="http://schemas.microsoft.com/office/drawing/2014/main" val="20005"/>
                    </a:ext>
                  </a:extLst>
                </a:gridCol>
                <a:gridCol w="908368">
                  <a:extLst>
                    <a:ext uri="{9D8B030D-6E8A-4147-A177-3AD203B41FA5}">
                      <a16:colId xmlns="" xmlns:a16="http://schemas.microsoft.com/office/drawing/2014/main" val="20006"/>
                    </a:ext>
                  </a:extLst>
                </a:gridCol>
                <a:gridCol w="1013143">
                  <a:extLst>
                    <a:ext uri="{9D8B030D-6E8A-4147-A177-3AD203B41FA5}">
                      <a16:colId xmlns="" xmlns:a16="http://schemas.microsoft.com/office/drawing/2014/main" val="20007"/>
                    </a:ext>
                  </a:extLst>
                </a:gridCol>
                <a:gridCol w="998855">
                  <a:extLst>
                    <a:ext uri="{9D8B030D-6E8A-4147-A177-3AD203B41FA5}">
                      <a16:colId xmlns="" xmlns:a16="http://schemas.microsoft.com/office/drawing/2014/main" val="20008"/>
                    </a:ext>
                  </a:extLst>
                </a:gridCol>
                <a:gridCol w="1214755">
                  <a:extLst>
                    <a:ext uri="{9D8B030D-6E8A-4147-A177-3AD203B41FA5}">
                      <a16:colId xmlns="" xmlns:a16="http://schemas.microsoft.com/office/drawing/2014/main" val="20009"/>
                    </a:ext>
                  </a:extLst>
                </a:gridCol>
                <a:gridCol w="1038468">
                  <a:extLst>
                    <a:ext uri="{9D8B030D-6E8A-4147-A177-3AD203B41FA5}">
                      <a16:colId xmlns="" xmlns:a16="http://schemas.microsoft.com/office/drawing/2014/main"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 xmlns:a16="http://schemas.microsoft.com/office/drawing/2014/main"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 xmlns:a16="http://schemas.microsoft.com/office/drawing/2014/main"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 xmlns:a16="http://schemas.microsoft.com/office/drawing/2014/main"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 xmlns:a16="http://schemas.microsoft.com/office/drawing/2014/main"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 xmlns:a16="http://schemas.microsoft.com/office/drawing/2014/main"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3580250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r>
              <a:rPr lang="en-US" sz="2400" dirty="0">
                <a:latin typeface="Karla" charset="0"/>
                <a:ea typeface="Karla" charset="0"/>
                <a:cs typeface="Karla" charset="0"/>
              </a:rPr>
              <a:t>For example for the gender, we create a new variable:</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We then use this variable as a predictor in the regression equation. </a:t>
            </a:r>
          </a:p>
          <a:p>
            <a:endParaRPr lang="en-US" sz="2400"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pic>
        <p:nvPicPr>
          <p:cNvPr id="5" name="Picture 4"/>
          <p:cNvPicPr>
            <a:picLocks noChangeAspect="1"/>
          </p:cNvPicPr>
          <p:nvPr/>
        </p:nvPicPr>
        <p:blipFill>
          <a:blip r:embed="rId2"/>
          <a:stretch>
            <a:fillRect/>
          </a:stretch>
        </p:blipFill>
        <p:spPr>
          <a:xfrm>
            <a:off x="2851150" y="2739825"/>
            <a:ext cx="5283200" cy="883920"/>
          </a:xfrm>
          <a:prstGeom prst="rect">
            <a:avLst/>
          </a:prstGeom>
        </p:spPr>
      </p:pic>
      <p:pic>
        <p:nvPicPr>
          <p:cNvPr id="6" name="Picture 5"/>
          <p:cNvPicPr>
            <a:picLocks noChangeAspect="1"/>
          </p:cNvPicPr>
          <p:nvPr/>
        </p:nvPicPr>
        <p:blipFill>
          <a:blip r:embed="rId3"/>
          <a:stretch>
            <a:fillRect/>
          </a:stretch>
        </p:blipFill>
        <p:spPr>
          <a:xfrm>
            <a:off x="1259840" y="4409008"/>
            <a:ext cx="9672320" cy="883920"/>
          </a:xfrm>
          <a:prstGeom prst="rect">
            <a:avLst/>
          </a:prstGeom>
        </p:spPr>
      </p:pic>
    </p:spTree>
    <p:extLst>
      <p:ext uri="{BB962C8B-B14F-4D97-AF65-F5344CB8AC3E}">
        <p14:creationId xmlns:p14="http://schemas.microsoft.com/office/powerpoint/2010/main" val="8702099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spTree>
    <p:extLst>
      <p:ext uri="{BB962C8B-B14F-4D97-AF65-F5344CB8AC3E}">
        <p14:creationId xmlns:p14="http://schemas.microsoft.com/office/powerpoint/2010/main" val="12555314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a:solidFill>
                      <a:schemeClr val="accent2"/>
                    </a:solidFill>
                    <a:latin typeface="Karla" charset="0"/>
                    <a:ea typeface="Karla" charset="0"/>
                    <a:cs typeface="Karla" charset="0"/>
                  </a:rPr>
                  <a:t>Exercise: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17747751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spTree>
    <p:extLst>
      <p:ext uri="{BB962C8B-B14F-4D97-AF65-F5344CB8AC3E}">
        <p14:creationId xmlns:p14="http://schemas.microsoft.com/office/powerpoint/2010/main" val="1688641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p:sp>
        <p:nvSpPr>
          <p:cNvPr id="3" name="Content Placeholder 2"/>
          <p:cNvSpPr>
            <a:spLocks noGrp="1"/>
          </p:cNvSpPr>
          <p:nvPr>
            <p:ph idx="1"/>
          </p:nvPr>
        </p:nvSpPr>
        <p:spPr>
          <a:xfrm>
            <a:off x="833415" y="1154898"/>
            <a:ext cx="10327008" cy="2111143"/>
          </a:xfrm>
        </p:spPr>
        <p:txBody>
          <a:bodyPr/>
          <a:lstStyle/>
          <a:p>
            <a:r>
              <a:rPr lang="en-US" dirty="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dirty="0">
                <a:latin typeface="Karla" charset="0"/>
                <a:ea typeface="Karla" charset="0"/>
                <a:cs typeface="Karla" charset="0"/>
              </a:rPr>
              <a:t>Again the interpretation  </a:t>
            </a:r>
          </a:p>
          <a:p>
            <a:endParaRPr lang="en-US" dirty="0">
              <a:latin typeface="Karla" charset="0"/>
              <a:ea typeface="Karla" charset="0"/>
              <a:cs typeface="Karla" charset="0"/>
            </a:endParaRPr>
          </a:p>
          <a:p>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pic>
        <p:nvPicPr>
          <p:cNvPr id="6" name="Picture 5"/>
          <p:cNvPicPr>
            <a:picLocks noChangeAspect="1"/>
          </p:cNvPicPr>
          <p:nvPr/>
        </p:nvPicPr>
        <p:blipFill>
          <a:blip r:embed="rId3"/>
          <a:stretch>
            <a:fillRect/>
          </a:stretch>
        </p:blipFill>
        <p:spPr>
          <a:xfrm>
            <a:off x="833415" y="1989151"/>
            <a:ext cx="10632440" cy="1155700"/>
          </a:xfrm>
          <a:prstGeom prst="rect">
            <a:avLst/>
          </a:prstGeom>
        </p:spPr>
      </p:pic>
    </p:spTree>
    <p:extLst>
      <p:ext uri="{BB962C8B-B14F-4D97-AF65-F5344CB8AC3E}">
        <p14:creationId xmlns:p14="http://schemas.microsoft.com/office/powerpoint/2010/main" val="13512071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804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spTree>
    <p:extLst>
      <p:ext uri="{BB962C8B-B14F-4D97-AF65-F5344CB8AC3E}">
        <p14:creationId xmlns:p14="http://schemas.microsoft.com/office/powerpoint/2010/main" val="3268373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endParaRPr lang="en-US" b="1" dirty="0"/>
          </a:p>
          <a:p>
            <a:r>
              <a:rPr lang="en-US" b="1" dirty="0"/>
              <a:t>To  </a:t>
            </a:r>
          </a:p>
        </p:txBody>
      </p:sp>
      <p:sp>
        <p:nvSpPr>
          <p:cNvPr id="5" name="Slide Number Placeholder 4"/>
          <p:cNvSpPr>
            <a:spLocks noGrp="1"/>
          </p:cNvSpPr>
          <p:nvPr>
            <p:ph type="sldNum" sz="quarter" idx="12"/>
          </p:nvPr>
        </p:nvSpPr>
        <p:spPr/>
        <p:txBody>
          <a:bodyPr/>
          <a:lstStyle/>
          <a:p>
            <a:fld id="{81B7CCDB-6D39-0547-B7B3-C80E39D6513A}" type="slidenum">
              <a:rPr lang="en-US" smtClean="0"/>
              <a:t>39</a:t>
            </a:fld>
            <a:endParaRPr lang="en-US"/>
          </a:p>
        </p:txBody>
      </p:sp>
      <p:pic>
        <p:nvPicPr>
          <p:cNvPr id="4" name="Picture 3"/>
          <p:cNvPicPr>
            <a:picLocks noChangeAspect="1"/>
          </p:cNvPicPr>
          <p:nvPr/>
        </p:nvPicPr>
        <p:blipFill>
          <a:blip r:embed="rId2"/>
          <a:stretch>
            <a:fillRect/>
          </a:stretch>
        </p:blipFill>
        <p:spPr>
          <a:xfrm>
            <a:off x="2162789" y="3750112"/>
            <a:ext cx="6024880" cy="335280"/>
          </a:xfrm>
          <a:prstGeom prst="rect">
            <a:avLst/>
          </a:prstGeom>
        </p:spPr>
      </p:pic>
      <p:pic>
        <p:nvPicPr>
          <p:cNvPr id="6" name="Picture 5"/>
          <p:cNvPicPr>
            <a:picLocks noChangeAspect="1"/>
          </p:cNvPicPr>
          <p:nvPr/>
        </p:nvPicPr>
        <p:blipFill>
          <a:blip r:embed="rId3"/>
          <a:stretch>
            <a:fillRect/>
          </a:stretch>
        </p:blipFill>
        <p:spPr>
          <a:xfrm>
            <a:off x="2517119" y="1974249"/>
            <a:ext cx="4287520" cy="335280"/>
          </a:xfrm>
          <a:prstGeom prst="rect">
            <a:avLst/>
          </a:prstGeom>
        </p:spPr>
      </p:pic>
      <p:sp>
        <p:nvSpPr>
          <p:cNvPr id="7" name="Rectangle 6"/>
          <p:cNvSpPr/>
          <p:nvPr/>
        </p:nvSpPr>
        <p:spPr>
          <a:xfrm>
            <a:off x="6263640" y="3589020"/>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8493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We fit the model, i.e. estimate</a:t>
                </a:r>
                <a14:m>
                  <m:oMath xmlns:m="http://schemas.openxmlformats.org/officeDocument/2006/math">
                    <m:r>
                      <a:rPr lang="en-US" b="0" i="1" smtClean="0">
                        <a:latin typeface="Cambria Math" charset="0"/>
                      </a:rPr>
                      <m:t>, </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𝛽</m:t>
                            </m:r>
                          </m:e>
                        </m:acc>
                      </m:e>
                      <m:sub>
                        <m:r>
                          <a:rPr lang="en-US" b="0" i="1" smtClean="0">
                            <a:latin typeface="Cambria Math" charset="0"/>
                          </a:rPr>
                          <m:t>0</m:t>
                        </m:r>
                      </m:sub>
                    </m:sSub>
                    <m:r>
                      <a:rPr lang="en-US" b="0" i="1" smtClean="0">
                        <a:latin typeface="Cambria Math" charset="0"/>
                      </a:rPr>
                      <m:t>,</m:t>
                    </m:r>
                    <m:sSub>
                      <m:sSubPr>
                        <m:ctrlPr>
                          <a:rPr lang="en-US" i="1">
                            <a:latin typeface="Cambria Math" charset="0"/>
                          </a:rPr>
                        </m:ctrlPr>
                      </m:sSubPr>
                      <m:e>
                        <m:acc>
                          <m:accPr>
                            <m:chr m:val="̂"/>
                            <m:ctrlPr>
                              <a:rPr lang="en-US" i="1">
                                <a:latin typeface="Cambria Math" charset="0"/>
                              </a:rPr>
                            </m:ctrlPr>
                          </m:accPr>
                          <m:e>
                            <m:r>
                              <a:rPr lang="en-US" i="1">
                                <a:latin typeface="Cambria Math" charset="0"/>
                              </a:rPr>
                              <m:t>𝛽</m:t>
                            </m:r>
                          </m:e>
                        </m:acc>
                      </m:e>
                      <m:sub>
                        <m:r>
                          <a:rPr lang="en-US" b="0" i="1" smtClean="0">
                            <a:latin typeface="Cambria Math" charset="0"/>
                          </a:rPr>
                          <m:t>1</m:t>
                        </m:r>
                      </m:sub>
                    </m:sSub>
                  </m:oMath>
                </a14:m>
                <a:r>
                  <a:rPr lang="en-US" dirty="0" smtClean="0"/>
                  <a:t>that minimize the loss function, which we </a:t>
                </a:r>
                <a:r>
                  <a:rPr lang="en-US" b="1" dirty="0" smtClean="0"/>
                  <a:t>assume</a:t>
                </a:r>
                <a:r>
                  <a:rPr lang="en-US" dirty="0" smtClean="0"/>
                  <a:t> to be the MSE: </a:t>
                </a:r>
              </a:p>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𝐿</m:t>
                          </m:r>
                        </m:e>
                        <m:sub>
                          <m:r>
                            <a:rPr lang="en-US" b="0" i="1" smtClean="0">
                              <a:latin typeface="Cambria Math" charset="0"/>
                            </a:rPr>
                            <m:t>𝑀𝑆𝐸</m:t>
                          </m:r>
                        </m:sub>
                      </m:sSub>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e>
                      </m:d>
                      <m:r>
                        <a:rPr lang="en-US" i="1">
                          <a:latin typeface="Cambria Math" charset="0"/>
                        </a:rPr>
                        <m:t>=</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𝑛</m:t>
                          </m:r>
                        </m:den>
                      </m:f>
                      <m:nary>
                        <m:naryPr>
                          <m:chr m:val="∑"/>
                          <m:supHide m:val="on"/>
                          <m:ctrlPr>
                            <a:rPr lang="en-US" b="0" i="1" smtClean="0">
                              <a:latin typeface="Cambria Math" charset="0"/>
                            </a:rPr>
                          </m:ctrlPr>
                        </m:naryPr>
                        <m:sub>
                          <m:r>
                            <a:rPr lang="en-US" b="0" i="1" smtClean="0">
                              <a:latin typeface="Cambria Math" charset="0"/>
                            </a:rPr>
                            <m:t>𝑛</m:t>
                          </m:r>
                        </m:sub>
                        <m:sup/>
                        <m:e>
                          <m:d>
                            <m:dPr>
                              <m:begChr m:val="["/>
                              <m:endChr m:val="]"/>
                              <m:ctrlPr>
                                <a:rPr lang="mr-IN" b="0" i="1" smtClean="0">
                                  <a:latin typeface="Cambria Math" charset="0"/>
                                </a:rPr>
                              </m:ctrlPr>
                            </m:d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m:t>
                              </m:r>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1</m:t>
                                          </m:r>
                                        </m:sub>
                                      </m:sSub>
                                      <m:r>
                                        <a:rPr lang="en-US" i="1">
                                          <a:latin typeface="Cambria Math" charset="0"/>
                                        </a:rPr>
                                        <m:t>𝑋</m:t>
                                      </m:r>
                                    </m:e>
                                  </m:d>
                                </m:e>
                                <m:sup>
                                  <m:r>
                                    <a:rPr lang="en-US" i="1">
                                      <a:latin typeface="Cambria Math" charset="0"/>
                                    </a:rPr>
                                    <m:t>2</m:t>
                                  </m:r>
                                </m:sup>
                              </m:sSup>
                            </m:e>
                          </m:d>
                        </m:e>
                      </m:nary>
                    </m:oMath>
                  </m:oMathPara>
                </a14:m>
                <a:endParaRPr lang="en-US" b="0" i="1" dirty="0" smtClean="0">
                  <a:latin typeface="Cambria Math" charset="0"/>
                </a:endParaRPr>
              </a:p>
              <a:p>
                <a:endParaRPr lang="en-US" b="0" i="1" dirty="0" smtClean="0">
                  <a:latin typeface="Cambria Math" charset="0"/>
                </a:endParaRPr>
              </a:p>
              <a:p>
                <a:endParaRPr lang="en-US" b="0" dirty="0" smtClean="0">
                  <a:latin typeface="Cambria Math" charset="0"/>
                </a:endParaRPr>
              </a:p>
              <a:p>
                <a:endParaRPr lang="en-US" dirty="0"/>
              </a:p>
              <a:p>
                <a:endParaRPr lang="en-US" dirty="0" smtClean="0"/>
              </a:p>
              <a:p>
                <a:endParaRPr lang="en-US" dirty="0" smtClean="0"/>
              </a:p>
              <a:p>
                <a:r>
                  <a:rPr lang="en-US" dirty="0"/>
                  <a:t>	</a:t>
                </a:r>
                <a:r>
                  <a:rPr lang="en-US" dirty="0" smtClean="0"/>
                  <a:t>		</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4</a:t>
            </a:fld>
            <a:endParaRPr lang="en-US"/>
          </a:p>
        </p:txBody>
      </p:sp>
      <p:pic>
        <p:nvPicPr>
          <p:cNvPr id="9" name="Picture 8"/>
          <p:cNvPicPr>
            <a:picLocks noChangeAspect="1"/>
          </p:cNvPicPr>
          <p:nvPr/>
        </p:nvPicPr>
        <p:blipFill>
          <a:blip r:embed="rId3"/>
          <a:stretch>
            <a:fillRect/>
          </a:stretch>
        </p:blipFill>
        <p:spPr>
          <a:xfrm>
            <a:off x="3845098" y="3482852"/>
            <a:ext cx="4003040" cy="731520"/>
          </a:xfrm>
          <a:prstGeom prst="rect">
            <a:avLst/>
          </a:prstGeom>
          <a:solidFill>
            <a:srgbClr val="CFDCE8"/>
          </a:solidFill>
          <a:ln w="12700">
            <a:solidFill>
              <a:srgbClr val="C00000"/>
            </a:solidFill>
          </a:ln>
        </p:spPr>
      </p:pic>
      <p:pic>
        <p:nvPicPr>
          <p:cNvPr id="6" name="Picture 5">
            <a:extLst>
              <a:ext uri="{FF2B5EF4-FFF2-40B4-BE49-F238E27FC236}">
                <a16:creationId xmlns="" xmlns:a16="http://schemas.microsoft.com/office/drawing/2014/main" id="{497CAC28-8F17-A041-9AFD-E4F44A652076}"/>
              </a:ext>
            </a:extLst>
          </p:cNvPr>
          <p:cNvPicPr>
            <a:picLocks noChangeAspect="1"/>
          </p:cNvPicPr>
          <p:nvPr/>
        </p:nvPicPr>
        <p:blipFill>
          <a:blip r:embed="rId4"/>
          <a:stretch>
            <a:fillRect/>
          </a:stretch>
        </p:blipFill>
        <p:spPr>
          <a:xfrm>
            <a:off x="4306664" y="4325837"/>
            <a:ext cx="3798245" cy="2532163"/>
          </a:xfrm>
          <a:prstGeom prst="rect">
            <a:avLst/>
          </a:prstGeom>
        </p:spPr>
      </p:pic>
    </p:spTree>
    <p:extLst>
      <p:ext uri="{BB962C8B-B14F-4D97-AF65-F5344CB8AC3E}">
        <p14:creationId xmlns:p14="http://schemas.microsoft.com/office/powerpoint/2010/main" val="211993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04371" y="4937760"/>
            <a:ext cx="10327008" cy="1599950"/>
          </a:xfrm>
        </p:spPr>
        <p:txBody>
          <a:bodyPr/>
          <a:lstStyle/>
          <a:p>
            <a:r>
              <a:rPr lang="en-US" dirty="0"/>
              <a:t>What does it mean? </a:t>
            </a:r>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75" y="422910"/>
            <a:ext cx="11211399" cy="4982845"/>
          </a:xfrm>
          <a:prstGeom prst="rect">
            <a:avLst/>
          </a:prstGeom>
          <a:ln>
            <a:noFill/>
          </a:ln>
        </p:spPr>
      </p:pic>
      <p:sp>
        <p:nvSpPr>
          <p:cNvPr id="5" name="Rectangle 4"/>
          <p:cNvSpPr/>
          <p:nvPr/>
        </p:nvSpPr>
        <p:spPr>
          <a:xfrm>
            <a:off x="300382" y="2967335"/>
            <a:ext cx="11591251" cy="923330"/>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Need some animation and explanations</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6917018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Yes: Computational Cost</a:t>
            </a:r>
          </a:p>
          <a:p>
            <a:r>
              <a:rPr lang="en-US" dirty="0"/>
              <a:t>	Yes: Overfitting </a:t>
            </a:r>
          </a:p>
          <a:p>
            <a:endParaRPr lang="en-US" dirty="0"/>
          </a:p>
          <a:p>
            <a:r>
              <a:rPr lang="en-US" dirty="0"/>
              <a:t>Wait there is more </a:t>
            </a:r>
            <a:r>
              <a:rPr lang="mr-IN" dirty="0"/>
              <a:t>…</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41</a:t>
            </a:fld>
            <a:endParaRPr lang="en-US"/>
          </a:p>
        </p:txBody>
      </p:sp>
    </p:spTree>
    <p:extLst>
      <p:ext uri="{BB962C8B-B14F-4D97-AF65-F5344CB8AC3E}">
        <p14:creationId xmlns:p14="http://schemas.microsoft.com/office/powerpoint/2010/main" val="18963684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Evaluation (revisited)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5787818"/>
              </a:xfrm>
            </p:spPr>
            <p:txBody>
              <a:bodyPr/>
              <a:lstStyle/>
              <a:p>
                <a:r>
                  <a:rPr lang="en-US" b="1" dirty="0" smtClean="0">
                    <a:solidFill>
                      <a:schemeClr val="accent2"/>
                    </a:solidFill>
                  </a:rPr>
                  <a:t>Residual Analysis</a:t>
                </a:r>
                <a:endParaRPr lang="en-US" b="1" dirty="0">
                  <a:solidFill>
                    <a:schemeClr val="accent2"/>
                  </a:solidFill>
                </a:endParaRPr>
              </a:p>
              <a:p>
                <a:r>
                  <a:rPr lang="en-US" dirty="0">
                    <a:solidFill>
                      <a:schemeClr val="tx1">
                        <a:lumMod val="75000"/>
                        <a:lumOff val="25000"/>
                      </a:schemeClr>
                    </a:solidFill>
                  </a:rPr>
                  <a:t>When we estimated the variance of ϵ, we assumed that the residuals </a:t>
                </a:r>
                <a14:m>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𝑟</m:t>
                        </m:r>
                      </m:e>
                      <m:sub>
                        <m:r>
                          <a:rPr lang="en-US" b="0" i="1" smtClean="0">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𝑦</m:t>
                        </m:r>
                      </m:e>
                      <m:sub>
                        <m:r>
                          <a:rPr lang="en-US" b="0" i="1" smtClean="0">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acc>
                          <m:accPr>
                            <m:chr m:val="̂"/>
                            <m:ctrlPr>
                              <a:rPr lang="en-US" b="0" i="1" smtClean="0">
                                <a:solidFill>
                                  <a:schemeClr val="tx1">
                                    <a:lumMod val="75000"/>
                                    <a:lumOff val="25000"/>
                                  </a:schemeClr>
                                </a:solidFill>
                                <a:latin typeface="Cambria Math" charset="0"/>
                              </a:rPr>
                            </m:ctrlPr>
                          </m:accPr>
                          <m:e>
                            <m:r>
                              <a:rPr lang="en-US" b="0" i="1" smtClean="0">
                                <a:solidFill>
                                  <a:schemeClr val="tx1">
                                    <a:lumMod val="75000"/>
                                    <a:lumOff val="25000"/>
                                  </a:schemeClr>
                                </a:solidFill>
                                <a:latin typeface="Cambria Math" charset="0"/>
                              </a:rPr>
                              <m:t>𝑦</m:t>
                            </m:r>
                          </m:e>
                        </m:acc>
                      </m:e>
                      <m:sub>
                        <m:r>
                          <a:rPr lang="en-US" b="0" i="1" smtClean="0">
                            <a:solidFill>
                              <a:schemeClr val="tx1">
                                <a:lumMod val="75000"/>
                                <a:lumOff val="25000"/>
                              </a:schemeClr>
                            </a:solidFill>
                            <a:latin typeface="Cambria Math" charset="0"/>
                          </a:rPr>
                          <m:t>𝑖</m:t>
                        </m:r>
                      </m:sub>
                    </m:sSub>
                  </m:oMath>
                </a14:m>
                <a:r>
                  <a:rPr lang="en-US" dirty="0" smtClean="0">
                    <a:solidFill>
                      <a:schemeClr val="tx1">
                        <a:lumMod val="75000"/>
                        <a:lumOff val="25000"/>
                      </a:schemeClr>
                    </a:solidFill>
                  </a:rPr>
                  <a:t> were </a:t>
                </a:r>
                <a:r>
                  <a:rPr lang="en-US" dirty="0">
                    <a:solidFill>
                      <a:schemeClr val="tx1">
                        <a:lumMod val="75000"/>
                        <a:lumOff val="25000"/>
                      </a:schemeClr>
                    </a:solidFill>
                  </a:rPr>
                  <a:t>uncorrelated and normally distributed with mean 0 and fixed variance. </a:t>
                </a:r>
                <a:endParaRPr lang="en-US" dirty="0" smtClean="0">
                  <a:solidFill>
                    <a:schemeClr val="tx1">
                      <a:lumMod val="75000"/>
                      <a:lumOff val="25000"/>
                    </a:schemeClr>
                  </a:solidFill>
                </a:endParaRPr>
              </a:p>
              <a:p>
                <a:r>
                  <a:rPr lang="en-US" dirty="0" smtClean="0">
                    <a:solidFill>
                      <a:schemeClr val="tx1">
                        <a:lumMod val="75000"/>
                        <a:lumOff val="25000"/>
                      </a:schemeClr>
                    </a:solidFill>
                  </a:rPr>
                  <a:t>These </a:t>
                </a:r>
                <a:r>
                  <a:rPr lang="en-US" dirty="0">
                    <a:solidFill>
                      <a:schemeClr val="tx1">
                        <a:lumMod val="75000"/>
                        <a:lumOff val="25000"/>
                      </a:schemeClr>
                    </a:solidFill>
                  </a:rPr>
                  <a:t>assumptions need to be verified using the data. In residual analysis, we typically create two types of plots: </a:t>
                </a:r>
                <a:endParaRPr lang="en-US" dirty="0" smtClean="0">
                  <a:solidFill>
                    <a:schemeClr val="tx1">
                      <a:lumMod val="75000"/>
                      <a:lumOff val="25000"/>
                    </a:schemeClr>
                  </a:solidFill>
                </a:endParaRPr>
              </a:p>
              <a:p>
                <a:pPr marL="514350" indent="-514350">
                  <a:buAutoNum type="arabicPeriod"/>
                </a:pPr>
                <a:r>
                  <a:rPr lang="en-US" dirty="0" smtClean="0">
                    <a:solidFill>
                      <a:schemeClr val="tx1">
                        <a:lumMod val="75000"/>
                        <a:lumOff val="25000"/>
                      </a:schemeClr>
                    </a:solidFill>
                  </a:rPr>
                  <a:t>a </a:t>
                </a:r>
                <a:r>
                  <a:rPr lang="en-US" dirty="0">
                    <a:solidFill>
                      <a:schemeClr val="tx1">
                        <a:lumMod val="75000"/>
                        <a:lumOff val="25000"/>
                      </a:schemeClr>
                    </a:solidFill>
                  </a:rPr>
                  <a:t>plot </a:t>
                </a:r>
                <a:r>
                  <a:rPr lang="en-US" dirty="0" smtClean="0">
                    <a:solidFill>
                      <a:schemeClr val="tx1">
                        <a:lumMod val="75000"/>
                        <a:lumOff val="25000"/>
                      </a:schemeClr>
                    </a:solidFill>
                  </a:rPr>
                  <a:t>of</a:t>
                </a:r>
                <a14:m>
                  <m:oMath xmlns:m="http://schemas.openxmlformats.org/officeDocument/2006/math">
                    <m:sSub>
                      <m:sSubPr>
                        <m:ctrlPr>
                          <a:rPr lang="en-US" i="1">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𝑟</m:t>
                        </m:r>
                      </m:e>
                      <m:sub>
                        <m:r>
                          <a:rPr lang="en-US" i="1">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 </m:t>
                    </m:r>
                  </m:oMath>
                </a14:m>
                <a:r>
                  <a:rPr lang="en-US" dirty="0" smtClean="0">
                    <a:solidFill>
                      <a:schemeClr val="tx1">
                        <a:lumMod val="75000"/>
                        <a:lumOff val="25000"/>
                      </a:schemeClr>
                    </a:solidFill>
                  </a:rPr>
                  <a:t>with </a:t>
                </a:r>
                <a:r>
                  <a:rPr lang="en-US" dirty="0">
                    <a:solidFill>
                      <a:schemeClr val="tx1">
                        <a:lumMod val="75000"/>
                        <a:lumOff val="25000"/>
                      </a:schemeClr>
                    </a:solidFill>
                  </a:rPr>
                  <a:t>respect to </a:t>
                </a:r>
                <a14:m>
                  <m:oMath xmlns:m="http://schemas.openxmlformats.org/officeDocument/2006/math">
                    <m:sSub>
                      <m:sSubPr>
                        <m:ctrlPr>
                          <a:rPr lang="en-US" i="1">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smtClean="0">
                    <a:solidFill>
                      <a:schemeClr val="tx1">
                        <a:lumMod val="75000"/>
                        <a:lumOff val="25000"/>
                      </a:schemeClr>
                    </a:solidFill>
                  </a:rPr>
                  <a:t> or </a:t>
                </a:r>
                <a14:m>
                  <m:oMath xmlns:m="http://schemas.openxmlformats.org/officeDocument/2006/math">
                    <m:sSub>
                      <m:sSubPr>
                        <m:ctrlPr>
                          <a:rPr lang="en-US" i="1">
                            <a:solidFill>
                              <a:schemeClr val="tx1">
                                <a:lumMod val="75000"/>
                                <a:lumOff val="25000"/>
                              </a:schemeClr>
                            </a:solidFill>
                            <a:latin typeface="Cambria Math" charset="0"/>
                          </a:rPr>
                        </m:ctrlPr>
                      </m:sSubPr>
                      <m:e>
                        <m:acc>
                          <m:accPr>
                            <m:chr m:val="̂"/>
                            <m:ctrlPr>
                              <a:rPr lang="en-US" i="1">
                                <a:solidFill>
                                  <a:schemeClr val="tx1">
                                    <a:lumMod val="75000"/>
                                    <a:lumOff val="25000"/>
                                  </a:schemeClr>
                                </a:solidFill>
                                <a:latin typeface="Cambria Math" charset="0"/>
                              </a:rPr>
                            </m:ctrlPr>
                          </m:accPr>
                          <m:e>
                            <m:r>
                              <a:rPr lang="en-US" i="1">
                                <a:solidFill>
                                  <a:schemeClr val="tx1">
                                    <a:lumMod val="75000"/>
                                    <a:lumOff val="25000"/>
                                  </a:schemeClr>
                                </a:solidFill>
                                <a:latin typeface="Cambria Math" charset="0"/>
                              </a:rPr>
                              <m:t>𝑦</m:t>
                            </m:r>
                          </m:e>
                        </m:acc>
                      </m:e>
                      <m:sub>
                        <m:r>
                          <a:rPr lang="en-US" i="1">
                            <a:solidFill>
                              <a:schemeClr val="tx1">
                                <a:lumMod val="75000"/>
                                <a:lumOff val="25000"/>
                              </a:schemeClr>
                            </a:solidFill>
                            <a:latin typeface="Cambria Math" charset="0"/>
                          </a:rPr>
                          <m:t>𝑖</m:t>
                        </m:r>
                      </m:sub>
                    </m:sSub>
                  </m:oMath>
                </a14:m>
                <a:r>
                  <a:rPr lang="en-US" dirty="0" smtClean="0">
                    <a:solidFill>
                      <a:schemeClr val="tx1">
                        <a:lumMod val="75000"/>
                        <a:lumOff val="25000"/>
                      </a:schemeClr>
                    </a:solidFill>
                  </a:rPr>
                  <a:t>. </a:t>
                </a:r>
                <a:r>
                  <a:rPr lang="en-US" dirty="0">
                    <a:solidFill>
                      <a:schemeClr val="tx1">
                        <a:lumMod val="75000"/>
                        <a:lumOff val="25000"/>
                      </a:schemeClr>
                    </a:solidFill>
                  </a:rPr>
                  <a:t>This allows us to compare the distribution of the noise at different values of</a:t>
                </a:r>
                <a:r>
                  <a:rPr lang="en-US" dirty="0" smtClean="0">
                    <a:solidFill>
                      <a:schemeClr val="tx1">
                        <a:lumMod val="75000"/>
                        <a:lumOff val="25000"/>
                      </a:schemeClr>
                    </a:solidFill>
                  </a:rPr>
                  <a:t> </a:t>
                </a:r>
                <a14:m>
                  <m:oMath xmlns:m="http://schemas.openxmlformats.org/officeDocument/2006/math">
                    <m:sSub>
                      <m:sSubPr>
                        <m:ctrlPr>
                          <a:rPr lang="en-US" i="1">
                            <a:solidFill>
                              <a:schemeClr val="tx1">
                                <a:lumMod val="75000"/>
                                <a:lumOff val="25000"/>
                              </a:schemeClr>
                            </a:solidFill>
                            <a:latin typeface="Cambria Math" charset="0"/>
                          </a:rPr>
                        </m:ctrlPr>
                      </m:sSubPr>
                      <m:e>
                        <m:r>
                          <a:rPr lang="en-US" i="1">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a:t>
                </a:r>
                <a:endParaRPr lang="en-US" dirty="0" smtClean="0">
                  <a:solidFill>
                    <a:schemeClr val="tx1">
                      <a:lumMod val="75000"/>
                      <a:lumOff val="25000"/>
                    </a:schemeClr>
                  </a:solidFill>
                </a:endParaRPr>
              </a:p>
              <a:p>
                <a:pPr marL="514350" indent="-514350">
                  <a:buAutoNum type="arabicPeriod"/>
                </a:pPr>
                <a:r>
                  <a:rPr lang="en-US" dirty="0" smtClean="0">
                    <a:solidFill>
                      <a:schemeClr val="tx1">
                        <a:lumMod val="75000"/>
                        <a:lumOff val="25000"/>
                      </a:schemeClr>
                    </a:solidFill>
                  </a:rPr>
                  <a:t>2</a:t>
                </a:r>
                <a:r>
                  <a:rPr lang="en-US" dirty="0">
                    <a:solidFill>
                      <a:schemeClr val="tx1">
                        <a:lumMod val="75000"/>
                        <a:lumOff val="25000"/>
                      </a:schemeClr>
                    </a:solidFill>
                  </a:rPr>
                  <a:t>. a histogram of </a:t>
                </a:r>
                <a14:m>
                  <m:oMath xmlns:m="http://schemas.openxmlformats.org/officeDocument/2006/math">
                    <m:sSub>
                      <m:sSubPr>
                        <m:ctrlPr>
                          <a:rPr lang="en-US" i="1">
                            <a:solidFill>
                              <a:schemeClr val="tx1">
                                <a:lumMod val="75000"/>
                                <a:lumOff val="25000"/>
                              </a:schemeClr>
                            </a:solidFill>
                            <a:latin typeface="Cambria Math" charset="0"/>
                          </a:rPr>
                        </m:ctrlPr>
                      </m:sSubPr>
                      <m:e>
                        <m:r>
                          <a:rPr lang="en-US" i="1">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𝑟</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This allows us to explore the distribution of the noise independent </a:t>
                </a:r>
                <a:r>
                  <a:rPr lang="en-US" dirty="0" smtClean="0">
                    <a:solidFill>
                      <a:schemeClr val="tx1">
                        <a:lumMod val="75000"/>
                        <a:lumOff val="25000"/>
                      </a:schemeClr>
                    </a:solidFill>
                  </a:rPr>
                  <a:t>of </a:t>
                </a:r>
                <a14:m>
                  <m:oMath xmlns:m="http://schemas.openxmlformats.org/officeDocument/2006/math">
                    <m:sSub>
                      <m:sSubPr>
                        <m:ctrlPr>
                          <a:rPr lang="en-US" i="1">
                            <a:solidFill>
                              <a:schemeClr val="tx1">
                                <a:lumMod val="75000"/>
                                <a:lumOff val="25000"/>
                              </a:schemeClr>
                            </a:solidFill>
                            <a:latin typeface="Cambria Math" charset="0"/>
                          </a:rPr>
                        </m:ctrlPr>
                      </m:sSubPr>
                      <m:e>
                        <m:r>
                          <a:rPr lang="en-US" i="1">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or </a:t>
                </a:r>
                <a14:m>
                  <m:oMath xmlns:m="http://schemas.openxmlformats.org/officeDocument/2006/math">
                    <m:sSub>
                      <m:sSubPr>
                        <m:ctrlPr>
                          <a:rPr lang="en-US" i="1">
                            <a:solidFill>
                              <a:schemeClr val="tx1">
                                <a:lumMod val="75000"/>
                                <a:lumOff val="25000"/>
                              </a:schemeClr>
                            </a:solidFill>
                            <a:latin typeface="Cambria Math" charset="0"/>
                          </a:rPr>
                        </m:ctrlPr>
                      </m:sSubPr>
                      <m:e>
                        <m:acc>
                          <m:accPr>
                            <m:chr m:val="̂"/>
                            <m:ctrlPr>
                              <a:rPr lang="en-US" i="1">
                                <a:solidFill>
                                  <a:schemeClr val="tx1">
                                    <a:lumMod val="75000"/>
                                    <a:lumOff val="25000"/>
                                  </a:schemeClr>
                                </a:solidFill>
                                <a:latin typeface="Cambria Math" charset="0"/>
                              </a:rPr>
                            </m:ctrlPr>
                          </m:accPr>
                          <m:e>
                            <m:r>
                              <a:rPr lang="en-US" i="1">
                                <a:solidFill>
                                  <a:schemeClr val="tx1">
                                    <a:lumMod val="75000"/>
                                    <a:lumOff val="25000"/>
                                  </a:schemeClr>
                                </a:solidFill>
                                <a:latin typeface="Cambria Math" charset="0"/>
                              </a:rPr>
                              <m:t>𝑦</m:t>
                            </m:r>
                          </m:e>
                        </m:acc>
                      </m:e>
                      <m:sub>
                        <m:r>
                          <a:rPr lang="en-US" i="1">
                            <a:solidFill>
                              <a:schemeClr val="tx1">
                                <a:lumMod val="75000"/>
                                <a:lumOff val="25000"/>
                              </a:schemeClr>
                            </a:solidFill>
                            <a:latin typeface="Cambria Math" charset="0"/>
                          </a:rPr>
                          <m:t>𝑖</m:t>
                        </m:r>
                      </m:sub>
                    </m:sSub>
                  </m:oMath>
                </a14:m>
                <a:r>
                  <a:rPr lang="en-US" dirty="0" smtClean="0">
                    <a:solidFill>
                      <a:schemeClr val="tx1">
                        <a:lumMod val="75000"/>
                        <a:lumOff val="25000"/>
                      </a:schemeClr>
                    </a:solidFill>
                  </a:rPr>
                  <a:t>.</a:t>
                </a:r>
                <a:endParaRPr lang="en-US" dirty="0">
                  <a:solidFill>
                    <a:schemeClr val="tx1">
                      <a:lumMod val="75000"/>
                      <a:lumOff val="25000"/>
                    </a:schemeClr>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787818"/>
              </a:xfrm>
              <a:blipFill rotWithShape="0">
                <a:blip r:embed="rId2"/>
                <a:stretch>
                  <a:fillRect l="-1240" t="-1053" r="-1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42</a:t>
            </a:fld>
            <a:endParaRPr lang="en-US"/>
          </a:p>
        </p:txBody>
      </p:sp>
    </p:spTree>
    <p:extLst>
      <p:ext uri="{BB962C8B-B14F-4D97-AF65-F5344CB8AC3E}">
        <p14:creationId xmlns:p14="http://schemas.microsoft.com/office/powerpoint/2010/main" val="2130991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Residuals</a:t>
            </a:r>
            <a:endParaRPr lang="en-US" dirty="0"/>
          </a:p>
        </p:txBody>
      </p:sp>
      <p:sp>
        <p:nvSpPr>
          <p:cNvPr id="3" name="Content Placeholder 2"/>
          <p:cNvSpPr>
            <a:spLocks noGrp="1"/>
          </p:cNvSpPr>
          <p:nvPr>
            <p:ph idx="1"/>
          </p:nvPr>
        </p:nvSpPr>
        <p:spPr>
          <a:xfrm>
            <a:off x="833415" y="1177758"/>
            <a:ext cx="10327008" cy="5787818"/>
          </a:xfrm>
        </p:spPr>
        <p:txBody>
          <a:bodyPr/>
          <a:lstStyle/>
          <a:p>
            <a:r>
              <a:rPr lang="en-US" dirty="0" smtClean="0">
                <a:solidFill>
                  <a:schemeClr val="tx1">
                    <a:lumMod val="75000"/>
                    <a:lumOff val="25000"/>
                  </a:schemeClr>
                </a:solidFill>
              </a:rPr>
              <a:t>Add an example </a:t>
            </a:r>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A13833A1-46C9-FB45-812F-A8AC7B5136EB}" type="slidenum">
              <a:rPr lang="en-US" smtClean="0"/>
              <a:t>43</a:t>
            </a:fld>
            <a:endParaRPr lang="en-US"/>
          </a:p>
        </p:txBody>
      </p:sp>
    </p:spTree>
    <p:extLst>
      <p:ext uri="{BB962C8B-B14F-4D97-AF65-F5344CB8AC3E}">
        <p14:creationId xmlns:p14="http://schemas.microsoft.com/office/powerpoint/2010/main" val="16297790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 </a:t>
            </a:r>
            <a:r>
              <a:rPr lang="en-US" dirty="0"/>
              <a:t>Analysis</a:t>
            </a:r>
            <a:r>
              <a:rPr lang="en-US" dirty="0"/>
              <a:t> </a:t>
            </a:r>
            <a:endParaRPr lang="en-US" dirty="0"/>
          </a:p>
        </p:txBody>
      </p:sp>
      <p:sp>
        <p:nvSpPr>
          <p:cNvPr id="3" name="Content Placeholder 2"/>
          <p:cNvSpPr>
            <a:spLocks noGrp="1"/>
          </p:cNvSpPr>
          <p:nvPr>
            <p:ph idx="1"/>
          </p:nvPr>
        </p:nvSpPr>
        <p:spPr/>
        <p:txBody>
          <a:bodyPr/>
          <a:lstStyle/>
          <a:p>
            <a:r>
              <a:rPr lang="en-US" dirty="0" smtClean="0"/>
              <a:t>HERE ADD what can go wrong </a:t>
            </a:r>
            <a:r>
              <a:rPr lang="mr-IN" dirty="0" smtClean="0"/>
              <a:t>…</a:t>
            </a:r>
            <a:r>
              <a:rPr lang="en-US" dirty="0" smtClean="0"/>
              <a:t> why would your residuals are not normally distributed. </a:t>
            </a:r>
            <a:endParaRPr lang="en-US" dirty="0"/>
          </a:p>
        </p:txBody>
      </p:sp>
      <p:sp>
        <p:nvSpPr>
          <p:cNvPr id="4" name="Slide Number Placeholder 3"/>
          <p:cNvSpPr>
            <a:spLocks noGrp="1"/>
          </p:cNvSpPr>
          <p:nvPr>
            <p:ph type="sldNum" sz="quarter" idx="12"/>
          </p:nvPr>
        </p:nvSpPr>
        <p:spPr/>
        <p:txBody>
          <a:bodyPr/>
          <a:lstStyle/>
          <a:p>
            <a:fld id="{A13833A1-46C9-FB45-812F-A8AC7B5136EB}" type="slidenum">
              <a:rPr lang="en-US" smtClean="0"/>
              <a:t>44</a:t>
            </a:fld>
            <a:endParaRPr lang="en-US"/>
          </a:p>
        </p:txBody>
      </p:sp>
    </p:spTree>
    <p:extLst>
      <p:ext uri="{BB962C8B-B14F-4D97-AF65-F5344CB8AC3E}">
        <p14:creationId xmlns:p14="http://schemas.microsoft.com/office/powerpoint/2010/main" val="1499988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45</a:t>
            </a:fld>
            <a:endParaRPr lang="en-US"/>
          </a:p>
        </p:txBody>
      </p:sp>
    </p:spTree>
    <p:extLst>
      <p:ext uri="{BB962C8B-B14F-4D97-AF65-F5344CB8AC3E}">
        <p14:creationId xmlns:p14="http://schemas.microsoft.com/office/powerpoint/2010/main" val="14598684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write</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1B7CCDB-6D39-0547-B7B3-C80E39D6513A}" type="slidenum">
              <a:rPr lang="en-US" smtClean="0"/>
              <a:t>46</a:t>
            </a:fld>
            <a:endParaRPr lang="en-US"/>
          </a:p>
        </p:txBody>
      </p:sp>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Tree>
    <p:extLst>
      <p:ext uri="{BB962C8B-B14F-4D97-AF65-F5344CB8AC3E}">
        <p14:creationId xmlns:p14="http://schemas.microsoft.com/office/powerpoint/2010/main" val="10088595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821985" y="1177757"/>
            <a:ext cx="10327008" cy="2111143"/>
          </a:xfrm>
        </p:spPr>
        <p:txBody>
          <a:bodyPr/>
          <a:lstStyle/>
          <a:p>
            <a:r>
              <a:rPr lang="en-US" dirty="0"/>
              <a:t>Again, minimizing the MSE using vector calculus yields,</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47</a:t>
            </a:fld>
            <a:endParaRPr lang="en-US"/>
          </a:p>
        </p:txBody>
      </p:sp>
      <p:pic>
        <p:nvPicPr>
          <p:cNvPr id="7" name="Picture 6"/>
          <p:cNvPicPr>
            <a:picLocks noChangeAspect="1"/>
          </p:cNvPicPr>
          <p:nvPr/>
        </p:nvPicPr>
        <p:blipFill>
          <a:blip r:embed="rId2"/>
          <a:stretch>
            <a:fillRect/>
          </a:stretch>
        </p:blipFill>
        <p:spPr>
          <a:xfrm>
            <a:off x="2810489" y="2226376"/>
            <a:ext cx="6350000" cy="782320"/>
          </a:xfrm>
          <a:prstGeom prst="rect">
            <a:avLst/>
          </a:prstGeom>
        </p:spPr>
      </p:pic>
    </p:spTree>
    <p:extLst>
      <p:ext uri="{BB962C8B-B14F-4D97-AF65-F5344CB8AC3E}">
        <p14:creationId xmlns:p14="http://schemas.microsoft.com/office/powerpoint/2010/main" val="15195343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a:t>
            </a:r>
            <a:r>
              <a:rPr lang="en-US" dirty="0" smtClean="0"/>
              <a:t>Regression (</a:t>
            </a:r>
            <a:r>
              <a:rPr lang="en-US" dirty="0" err="1" smtClean="0"/>
              <a:t>cont</a:t>
            </a:r>
            <a:r>
              <a:rPr lang="en-US" dirty="0" smtClean="0"/>
              <a:t>)</a:t>
            </a:r>
            <a:endParaRPr lang="en-US" dirty="0"/>
          </a:p>
        </p:txBody>
      </p:sp>
      <p:sp>
        <p:nvSpPr>
          <p:cNvPr id="3" name="Slide Number Placeholder 2"/>
          <p:cNvSpPr>
            <a:spLocks noGrp="1"/>
          </p:cNvSpPr>
          <p:nvPr>
            <p:ph type="sldNum" sz="quarter" idx="12"/>
          </p:nvPr>
        </p:nvSpPr>
        <p:spPr/>
        <p:txBody>
          <a:bodyPr/>
          <a:lstStyle/>
          <a:p>
            <a:fld id="{8C616E8F-BF65-1643-9F00-FF84D0665BC6}" type="slidenum">
              <a:rPr lang="en-US" smtClean="0"/>
              <a:t>48</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3102817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7A14DD1-29B8-EB4C-B302-1714276A13BE}"/>
              </a:ext>
            </a:extLst>
          </p:cNvPr>
          <p:cNvPicPr>
            <a:picLocks noChangeAspect="1"/>
          </p:cNvPicPr>
          <p:nvPr/>
        </p:nvPicPr>
        <p:blipFill>
          <a:blip r:embed="rId2"/>
          <a:stretch>
            <a:fillRect/>
          </a:stretch>
        </p:blipFill>
        <p:spPr>
          <a:xfrm>
            <a:off x="2667000" y="1143000"/>
            <a:ext cx="6858000" cy="4572000"/>
          </a:xfrm>
          <a:prstGeom prst="rect">
            <a:avLst/>
          </a:prstGeom>
        </p:spPr>
      </p:pic>
      <p:sp>
        <p:nvSpPr>
          <p:cNvPr id="2" name="Title 1"/>
          <p:cNvSpPr>
            <a:spLocks noGrp="1"/>
          </p:cNvSpPr>
          <p:nvPr>
            <p:ph type="title"/>
          </p:nvPr>
        </p:nvSpPr>
        <p:spPr/>
        <p:txBody>
          <a:bodyPr/>
          <a:lstStyle/>
          <a:p>
            <a:r>
              <a:rPr lang="en-US" dirty="0"/>
              <a:t>Polynomial Regression (</a:t>
            </a:r>
            <a:r>
              <a:rPr lang="en-US" dirty="0" err="1"/>
              <a:t>cont</a:t>
            </a:r>
            <a:r>
              <a:rPr lang="en-US" dirty="0"/>
              <a:t>)</a:t>
            </a:r>
            <a:endParaRPr lang="en-US" dirty="0"/>
          </a:p>
        </p:txBody>
      </p:sp>
      <p:sp>
        <p:nvSpPr>
          <p:cNvPr id="3" name="Slide Number Placeholder 2"/>
          <p:cNvSpPr>
            <a:spLocks noGrp="1"/>
          </p:cNvSpPr>
          <p:nvPr>
            <p:ph type="sldNum" sz="quarter" idx="12"/>
          </p:nvPr>
        </p:nvSpPr>
        <p:spPr/>
        <p:txBody>
          <a:bodyPr/>
          <a:lstStyle/>
          <a:p>
            <a:fld id="{8C616E8F-BF65-1643-9F00-FF84D0665BC6}" type="slidenum">
              <a:rPr lang="en-US" smtClean="0"/>
              <a:t>49</a:t>
            </a:fld>
            <a:endParaRPr lang="en-US"/>
          </a:p>
        </p:txBody>
      </p:sp>
    </p:spTree>
    <p:extLst>
      <p:ext uri="{BB962C8B-B14F-4D97-AF65-F5344CB8AC3E}">
        <p14:creationId xmlns:p14="http://schemas.microsoft.com/office/powerpoint/2010/main" val="1785742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b="0" dirty="0" smtClean="0">
                    <a:latin typeface="Cambria Math" charset="0"/>
                  </a:rPr>
                  <a:t>We acknowledge that because there are errors in measurements and a limited sample, there is an inherent uncertainty in the estimation of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𝛽</m:t>
                            </m:r>
                          </m:e>
                        </m:acc>
                      </m:e>
                      <m:sub>
                        <m:r>
                          <a:rPr lang="en-US" i="1">
                            <a:latin typeface="Cambria Math" charset="0"/>
                          </a:rPr>
                          <m:t>0</m:t>
                        </m:r>
                      </m:sub>
                    </m:sSub>
                    <m:r>
                      <a:rPr lang="en-US" i="1">
                        <a:latin typeface="Cambria Math" charset="0"/>
                      </a:rPr>
                      <m:t>,</m:t>
                    </m:r>
                    <m:sSub>
                      <m:sSubPr>
                        <m:ctrlPr>
                          <a:rPr lang="en-US" i="1" smtClean="0">
                            <a:latin typeface="Cambria Math" charset="0"/>
                          </a:rPr>
                        </m:ctrlPr>
                      </m:sSubPr>
                      <m:e>
                        <m:acc>
                          <m:accPr>
                            <m:chr m:val="̂"/>
                            <m:ctrlPr>
                              <a:rPr lang="en-US" i="1">
                                <a:latin typeface="Cambria Math" charset="0"/>
                              </a:rPr>
                            </m:ctrlPr>
                          </m:accPr>
                          <m:e>
                            <m:r>
                              <a:rPr lang="en-US" i="1">
                                <a:latin typeface="Cambria Math" charset="0"/>
                              </a:rPr>
                              <m:t>𝛽</m:t>
                            </m:r>
                          </m:e>
                        </m:acc>
                      </m:e>
                      <m:sub>
                        <m:r>
                          <a:rPr lang="en-US" i="1">
                            <a:latin typeface="Cambria Math" charset="0"/>
                          </a:rPr>
                          <m:t>1</m:t>
                        </m:r>
                      </m:sub>
                    </m:sSub>
                    <m:r>
                      <a:rPr lang="en-US" b="0" i="1" smtClean="0">
                        <a:latin typeface="Cambria Math" charset="0"/>
                      </a:rPr>
                      <m:t>.</m:t>
                    </m:r>
                  </m:oMath>
                </a14:m>
                <a:endParaRPr lang="en-US" b="0" i="1" dirty="0" smtClean="0">
                  <a:latin typeface="Cambria Math" charset="0"/>
                </a:endParaRPr>
              </a:p>
              <a:p>
                <a:r>
                  <a:rPr lang="en-US" dirty="0" smtClean="0">
                    <a:latin typeface="Cambria Math" charset="0"/>
                  </a:rPr>
                  <a:t>We used bootstrap to estimate the distributions of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𝛽</m:t>
                            </m:r>
                          </m:e>
                        </m:acc>
                      </m:e>
                      <m:sub>
                        <m:r>
                          <a:rPr lang="en-US" i="1">
                            <a:latin typeface="Cambria Math" charset="0"/>
                          </a:rPr>
                          <m:t>0</m:t>
                        </m:r>
                      </m:sub>
                    </m:sSub>
                    <m:r>
                      <a:rPr lang="en-US" i="1">
                        <a:latin typeface="Cambria Math" charset="0"/>
                      </a:rPr>
                      <m:t>,</m:t>
                    </m:r>
                    <m:sSub>
                      <m:sSubPr>
                        <m:ctrlPr>
                          <a:rPr lang="en-US" i="1">
                            <a:latin typeface="Cambria Math" charset="0"/>
                          </a:rPr>
                        </m:ctrlPr>
                      </m:sSubPr>
                      <m:e>
                        <m:acc>
                          <m:accPr>
                            <m:chr m:val="̂"/>
                            <m:ctrlPr>
                              <a:rPr lang="en-US" i="1">
                                <a:latin typeface="Cambria Math" charset="0"/>
                              </a:rPr>
                            </m:ctrlPr>
                          </m:accPr>
                          <m:e>
                            <m:r>
                              <a:rPr lang="en-US" i="1">
                                <a:latin typeface="Cambria Math" charset="0"/>
                              </a:rPr>
                              <m:t>𝛽</m:t>
                            </m:r>
                          </m:e>
                        </m:acc>
                      </m:e>
                      <m:sub>
                        <m:r>
                          <a:rPr lang="en-US" i="1">
                            <a:latin typeface="Cambria Math" charset="0"/>
                          </a:rPr>
                          <m:t>1</m:t>
                        </m:r>
                      </m:sub>
                    </m:sSub>
                  </m:oMath>
                </a14:m>
                <a:endParaRPr lang="en-US" b="0" i="1" dirty="0" smtClean="0">
                  <a:latin typeface="Cambria Math" charset="0"/>
                </a:endParaRPr>
              </a:p>
              <a:p>
                <a:endParaRPr lang="en-US" b="0" dirty="0" smtClean="0">
                  <a:latin typeface="Cambria Math" charset="0"/>
                </a:endParaRPr>
              </a:p>
              <a:p>
                <a:endParaRPr lang="en-US" dirty="0"/>
              </a:p>
              <a:p>
                <a:endParaRPr lang="en-US" dirty="0" smtClean="0"/>
              </a:p>
              <a:p>
                <a:endParaRPr lang="en-US" dirty="0" smtClean="0"/>
              </a:p>
              <a:p>
                <a:r>
                  <a:rPr lang="en-US" dirty="0"/>
                  <a:t>	</a:t>
                </a:r>
                <a:r>
                  <a:rPr lang="en-US" dirty="0" smtClean="0"/>
                  <a:t>		</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5</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569" y="3156283"/>
            <a:ext cx="4866776" cy="3244517"/>
          </a:xfrm>
          <a:prstGeom prst="rect">
            <a:avLst/>
          </a:prstGeom>
        </p:spPr>
      </p:pic>
    </p:spTree>
    <p:extLst>
      <p:ext uri="{BB962C8B-B14F-4D97-AF65-F5344CB8AC3E}">
        <p14:creationId xmlns:p14="http://schemas.microsoft.com/office/powerpoint/2010/main" val="18675172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endParaRPr lang="en-US" dirty="0"/>
          </a:p>
        </p:txBody>
      </p:sp>
      <p:sp>
        <p:nvSpPr>
          <p:cNvPr id="4" name="Slide Number Placeholder 3"/>
          <p:cNvSpPr>
            <a:spLocks noGrp="1"/>
          </p:cNvSpPr>
          <p:nvPr>
            <p:ph type="sldNum" sz="quarter" idx="12"/>
          </p:nvPr>
        </p:nvSpPr>
        <p:spPr/>
        <p:txBody>
          <a:bodyPr/>
          <a:lstStyle/>
          <a:p>
            <a:fld id="{8C616E8F-BF65-1643-9F00-FF84D0665BC6}" type="slidenum">
              <a:rPr lang="en-US" smtClean="0"/>
              <a:t>50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768312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endParaRPr lang="en-US" dirty="0"/>
          </a:p>
        </p:txBody>
      </p:sp>
      <p:sp>
        <p:nvSpPr>
          <p:cNvPr id="3" name="Slide Number Placeholder 2"/>
          <p:cNvSpPr>
            <a:spLocks noGrp="1"/>
          </p:cNvSpPr>
          <p:nvPr>
            <p:ph type="sldNum" sz="quarter" idx="12"/>
          </p:nvPr>
        </p:nvSpPr>
        <p:spPr/>
        <p:txBody>
          <a:bodyPr/>
          <a:lstStyle/>
          <a:p>
            <a:fld id="{8C616E8F-BF65-1643-9F00-FF84D0665BC6}" type="slidenum">
              <a:rPr lang="en-US" smtClean="0"/>
              <a:t>51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8482273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endParaRPr lang="en-US" dirty="0"/>
          </a:p>
        </p:txBody>
      </p:sp>
      <p:sp>
        <p:nvSpPr>
          <p:cNvPr id="4" name="Slide Number Placeholder 3"/>
          <p:cNvSpPr>
            <a:spLocks noGrp="1"/>
          </p:cNvSpPr>
          <p:nvPr>
            <p:ph type="sldNum" sz="quarter" idx="12"/>
          </p:nvPr>
        </p:nvSpPr>
        <p:spPr/>
        <p:txBody>
          <a:bodyPr/>
          <a:lstStyle/>
          <a:p>
            <a:fld id="{8C616E8F-BF65-1643-9F00-FF84D0665BC6}" type="slidenum">
              <a:rPr lang="en-US" smtClean="0"/>
              <a:t>52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7228967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endParaRPr lang="en-US" dirty="0"/>
          </a:p>
        </p:txBody>
      </p:sp>
      <p:sp>
        <p:nvSpPr>
          <p:cNvPr id="3" name="Slide Number Placeholder 2"/>
          <p:cNvSpPr>
            <a:spLocks noGrp="1"/>
          </p:cNvSpPr>
          <p:nvPr>
            <p:ph type="sldNum" sz="quarter" idx="12"/>
          </p:nvPr>
        </p:nvSpPr>
        <p:spPr/>
        <p:txBody>
          <a:bodyPr/>
          <a:lstStyle/>
          <a:p>
            <a:fld id="{8C616E8F-BF65-1643-9F00-FF84D0665BC6}" type="slidenum">
              <a:rPr lang="en-US" smtClean="0"/>
              <a:t>53</a:t>
            </a:fld>
            <a:endParaRPr lang="en-US"/>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4943327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54</a:t>
            </a:fld>
            <a:endParaRPr lang="en-US"/>
          </a:p>
        </p:txBody>
      </p:sp>
    </p:spTree>
    <p:extLst>
      <p:ext uri="{BB962C8B-B14F-4D97-AF65-F5344CB8AC3E}">
        <p14:creationId xmlns:p14="http://schemas.microsoft.com/office/powerpoint/2010/main" val="1945647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p:sp>
        <p:nvSpPr>
          <p:cNvPr id="4" name="Slide Number Placeholder 3"/>
          <p:cNvSpPr>
            <a:spLocks noGrp="1"/>
          </p:cNvSpPr>
          <p:nvPr>
            <p:ph type="sldNum" sz="quarter" idx="12"/>
          </p:nvPr>
        </p:nvSpPr>
        <p:spPr/>
        <p:txBody>
          <a:bodyPr/>
          <a:lstStyle/>
          <a:p>
            <a:fld id="{A13833A1-46C9-FB45-812F-A8AC7B5136EB}" type="slidenum">
              <a:rPr lang="en-US" smtClean="0"/>
              <a:t>6</a:t>
            </a:fld>
            <a:endParaRPr lang="en-US"/>
          </a:p>
        </p:txBody>
      </p:sp>
      <mc:AlternateContent xmlns:mc="http://schemas.openxmlformats.org/markup-compatibility/2006">
        <mc:Choice xmlns:a14="http://schemas.microsoft.com/office/drawing/2010/main" Requires="a14">
          <p:sp>
            <p:nvSpPr>
              <p:cNvPr id="8" name="Content Placeholder 2"/>
              <p:cNvSpPr txBox="1">
                <a:spLocks/>
              </p:cNvSpPr>
              <p:nvPr/>
            </p:nvSpPr>
            <p:spPr>
              <a:xfrm>
                <a:off x="1152070" y="116667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t>We calculate </a:t>
                </a:r>
                <a:r>
                  <a:rPr lang="en-US" sz="2400" dirty="0"/>
                  <a:t>the confidence intervals, which are the ranges of values such that the </a:t>
                </a:r>
                <a:r>
                  <a:rPr lang="en-US" sz="2400" b="1" dirty="0"/>
                  <a:t>true</a:t>
                </a:r>
                <a:r>
                  <a:rPr lang="en-US" sz="2400" dirty="0"/>
                  <a:t> value of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n</a:t>
                </a:r>
                <a:r>
                  <a:rPr lang="en-US" sz="2400" dirty="0"/>
                  <a:t> percent probability.</a:t>
                </a:r>
              </a:p>
            </p:txBody>
          </p:sp>
        </mc:Choice>
        <mc:Fallback>
          <p:sp>
            <p:nvSpPr>
              <p:cNvPr id="8" name="Content Placeholder 2"/>
              <p:cNvSpPr txBox="1">
                <a:spLocks noRot="1" noChangeAspect="1" noMove="1" noResize="1" noEditPoints="1" noAdjustHandles="1" noChangeArrowheads="1" noChangeShapeType="1" noTextEdit="1"/>
              </p:cNvSpPr>
              <p:nvPr/>
            </p:nvSpPr>
            <p:spPr>
              <a:xfrm>
                <a:off x="1152070" y="1166677"/>
                <a:ext cx="10327008" cy="879642"/>
              </a:xfrm>
              <a:prstGeom prst="rect">
                <a:avLst/>
              </a:prstGeom>
              <a:blipFill rotWithShape="0">
                <a:blip r:embed="rId2"/>
                <a:stretch>
                  <a:fillRect l="-945" t="-5517" r="-118" b="-50345"/>
                </a:stretch>
              </a:blipFill>
              <a:ln>
                <a:noFill/>
              </a:ln>
            </p:spPr>
            <p:txBody>
              <a:bodyPr/>
              <a:lstStyle/>
              <a:p>
                <a:r>
                  <a:rPr lang="en-US">
                    <a:noFill/>
                  </a:rPr>
                  <a:t> </a:t>
                </a:r>
              </a:p>
            </p:txBody>
          </p:sp>
        </mc:Fallback>
      </mc:AlternateContent>
      <p:grpSp>
        <p:nvGrpSpPr>
          <p:cNvPr id="5" name="Group 4"/>
          <p:cNvGrpSpPr/>
          <p:nvPr/>
        </p:nvGrpSpPr>
        <p:grpSpPr>
          <a:xfrm>
            <a:off x="2752403" y="1963057"/>
            <a:ext cx="6515100" cy="4343400"/>
            <a:chOff x="2752403" y="1963057"/>
            <a:chExt cx="6515100" cy="43434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2" name="TextBox 11"/>
            <p:cNvSpPr txBox="1"/>
            <p:nvPr/>
          </p:nvSpPr>
          <p:spPr>
            <a:xfrm>
              <a:off x="7554787" y="2554383"/>
              <a:ext cx="583814" cy="369332"/>
            </a:xfrm>
            <a:prstGeom prst="rect">
              <a:avLst/>
            </a:prstGeom>
            <a:noFill/>
          </p:spPr>
          <p:txBody>
            <a:bodyPr wrap="none" rtlCol="0">
              <a:spAutoFit/>
            </a:bodyPr>
            <a:lstStyle/>
            <a:p>
              <a:r>
                <a:rPr lang="en-US" dirty="0"/>
                <a:t>95%</a:t>
              </a:r>
            </a:p>
          </p:txBody>
        </p:sp>
      </p:grpSp>
    </p:spTree>
    <p:extLst>
      <p:ext uri="{BB962C8B-B14F-4D97-AF65-F5344CB8AC3E}">
        <p14:creationId xmlns:p14="http://schemas.microsoft.com/office/powerpoint/2010/main" val="1394771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from last lecture</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solidFill>
                      <a:schemeClr val="bg1">
                        <a:lumMod val="85000"/>
                      </a:schemeClr>
                    </a:solidFill>
                  </a:rPr>
                  <a:t>Model Fitness </a:t>
                </a:r>
              </a:p>
              <a:p>
                <a:pPr>
                  <a:spcBef>
                    <a:spcPts val="0"/>
                  </a:spcBef>
                  <a:spcAft>
                    <a:spcPts val="1200"/>
                  </a:spcAft>
                </a:pPr>
                <a:r>
                  <a:rPr lang="en-US" sz="2400" dirty="0">
                    <a:solidFill>
                      <a:schemeClr val="bg1">
                        <a:lumMod val="85000"/>
                      </a:schemeClr>
                    </a:solidFill>
                  </a:rPr>
                  <a:t>	How does the model perform predicting? </a:t>
                </a:r>
                <a:endParaRPr lang="en-US" sz="2400" b="1" dirty="0">
                  <a:solidFill>
                    <a:schemeClr val="bg1">
                      <a:lumMod val="85000"/>
                    </a:schemeClr>
                  </a:solidFill>
                </a:endParaRPr>
              </a:p>
              <a:p>
                <a:pPr>
                  <a:spcBef>
                    <a:spcPts val="1872"/>
                  </a:spcBef>
                  <a:spcAft>
                    <a:spcPts val="1200"/>
                  </a:spcAft>
                </a:pPr>
                <a:r>
                  <a:rPr lang="en-US" sz="2400" b="1" dirty="0">
                    <a:solidFill>
                      <a:schemeClr val="bg1">
                        <a:lumMod val="85000"/>
                      </a:schemeClr>
                    </a:solidFill>
                  </a:rPr>
                  <a:t>Comparison of Two Models   </a:t>
                </a:r>
              </a:p>
              <a:p>
                <a:pPr>
                  <a:spcBef>
                    <a:spcPts val="0"/>
                  </a:spcBef>
                  <a:spcAft>
                    <a:spcPts val="1200"/>
                  </a:spcAft>
                </a:pPr>
                <a:r>
                  <a:rPr lang="en-US" sz="2400" dirty="0">
                    <a:solidFill>
                      <a:schemeClr val="bg1">
                        <a:lumMod val="85000"/>
                      </a:schemeClr>
                    </a:solidFill>
                  </a:rPr>
                  <a:t>	How do we choose from two different models?</a:t>
                </a:r>
              </a:p>
              <a:p>
                <a:pPr>
                  <a:spcBef>
                    <a:spcPts val="1872"/>
                  </a:spcBef>
                  <a:spcAft>
                    <a:spcPts val="1200"/>
                  </a:spcAft>
                </a:pPr>
                <a:r>
                  <a:rPr lang="en-US" sz="2400" b="1" dirty="0">
                    <a:solidFill>
                      <a:schemeClr val="bg1">
                        <a:lumMod val="85000"/>
                      </a:schemeClr>
                    </a:solidFill>
                  </a:rPr>
                  <a:t>Evaluating Significance of Predictors </a:t>
                </a:r>
              </a:p>
              <a:p>
                <a:pPr>
                  <a:spcBef>
                    <a:spcPts val="0"/>
                  </a:spcBef>
                  <a:spcAft>
                    <a:spcPts val="1200"/>
                  </a:spcAft>
                </a:pPr>
                <a:r>
                  <a:rPr lang="en-US" sz="2400" dirty="0">
                    <a:solidFill>
                      <a:schemeClr val="bg1">
                        <a:lumMod val="85000"/>
                      </a:schemeClr>
                    </a:solidFill>
                  </a:rPr>
                  <a:t>	Does the outcome depend on the predictors</a:t>
                </a:r>
                <a:r>
                  <a:rPr lang="en-US" sz="2400" dirty="0">
                    <a:solidFill>
                      <a:schemeClr val="bg1">
                        <a:lumMod val="75000"/>
                      </a:schemeClr>
                    </a:solidFill>
                  </a:rPr>
                  <a:t>?</a:t>
                </a:r>
                <a:endParaRPr lang="en-US" sz="2400" b="1" dirty="0">
                  <a:solidFill>
                    <a:schemeClr val="bg1">
                      <a:lumMod val="75000"/>
                    </a:schemeClr>
                  </a:solidFill>
                </a:endParaRPr>
              </a:p>
              <a:p>
                <a:pPr>
                  <a:spcBef>
                    <a:spcPts val="672"/>
                  </a:spcBef>
                  <a:spcAft>
                    <a:spcPts val="1200"/>
                  </a:spcAft>
                </a:pPr>
                <a:r>
                  <a:rPr lang="en-US" sz="2400" b="1" dirty="0"/>
                  <a:t>How </a:t>
                </a:r>
                <a:r>
                  <a:rPr lang="en-US" sz="2400" b="1" dirty="0" smtClean="0"/>
                  <a:t>well do </a:t>
                </a:r>
                <a:r>
                  <a:rPr lang="en-US" sz="2400" b="1" dirty="0"/>
                  <a:t>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a:t>
            </a:fld>
            <a:endParaRPr lang="en-US"/>
          </a:p>
        </p:txBody>
      </p:sp>
      <p:sp>
        <p:nvSpPr>
          <p:cNvPr id="6" name="Content Placeholder 2"/>
          <p:cNvSpPr txBox="1">
            <a:spLocks/>
          </p:cNvSpPr>
          <p:nvPr/>
        </p:nvSpPr>
        <p:spPr>
          <a:xfrm>
            <a:off x="9144000" y="3812875"/>
            <a:ext cx="2380891" cy="200132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endParaRPr lang="en-US" sz="2400" dirty="0"/>
          </a:p>
        </p:txBody>
      </p:sp>
      <p:grpSp>
        <p:nvGrpSpPr>
          <p:cNvPr id="8" name="Group 7"/>
          <p:cNvGrpSpPr/>
          <p:nvPr/>
        </p:nvGrpSpPr>
        <p:grpSpPr>
          <a:xfrm>
            <a:off x="8195095" y="5136704"/>
            <a:ext cx="2645670" cy="677500"/>
            <a:chOff x="8195095" y="5136704"/>
            <a:chExt cx="2645670" cy="677500"/>
          </a:xfrm>
        </p:grpSpPr>
        <p:sp>
          <p:nvSpPr>
            <p:cNvPr id="5" name="Right Brace 4"/>
            <p:cNvSpPr/>
            <p:nvPr/>
          </p:nvSpPr>
          <p:spPr>
            <a:xfrm>
              <a:off x="8195095" y="5136704"/>
              <a:ext cx="219610" cy="677500"/>
            </a:xfrm>
            <a:prstGeom prst="rightBrace">
              <a:avLst/>
            </a:prstGeom>
            <a:ln w="317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8735702" y="5136704"/>
              <a:ext cx="2105063"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This lecture</a:t>
              </a:r>
              <a:endParaRPr lang="en-US" sz="2800" dirty="0">
                <a:solidFill>
                  <a:schemeClr val="tx1">
                    <a:lumMod val="75000"/>
                    <a:lumOff val="25000"/>
                  </a:schemeClr>
                </a:solidFill>
                <a:latin typeface="Karla" charset="0"/>
                <a:ea typeface="Karla" charset="0"/>
                <a:cs typeface="Karla" charset="0"/>
              </a:endParaRPr>
            </a:p>
          </p:txBody>
        </p:sp>
      </p:grpSp>
    </p:spTree>
    <p:extLst>
      <p:ext uri="{BB962C8B-B14F-4D97-AF65-F5344CB8AC3E}">
        <p14:creationId xmlns:p14="http://schemas.microsoft.com/office/powerpoint/2010/main" val="84724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801143" y="1202903"/>
            <a:ext cx="10860146" cy="721693"/>
          </a:xfrm>
        </p:spPr>
        <p:txBody>
          <a:bodyPr/>
          <a:lstStyle/>
          <a:p>
            <a:r>
              <a:rPr lang="en-US" dirty="0" smtClean="0"/>
              <a:t>Roadmap:</a:t>
            </a: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8</a:t>
            </a:fld>
            <a:endParaRPr lang="en-US"/>
          </a:p>
        </p:txBody>
      </p:sp>
      <p:sp>
        <p:nvSpPr>
          <p:cNvPr id="8" name="Content Placeholder 2">
            <a:extLst>
              <a:ext uri="{FF2B5EF4-FFF2-40B4-BE49-F238E27FC236}">
                <a16:creationId xmlns="" xmlns:a16="http://schemas.microsoft.com/office/drawing/2014/main" id="{2A0E32F4-37E1-914A-92B3-F973FAC8BB3F}"/>
              </a:ext>
            </a:extLst>
          </p:cNvPr>
          <p:cNvSpPr txBox="1">
            <a:spLocks/>
          </p:cNvSpPr>
          <p:nvPr/>
        </p:nvSpPr>
        <p:spPr>
          <a:xfrm>
            <a:off x="3894890" y="1896947"/>
            <a:ext cx="8538516" cy="3293082"/>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000"/>
              </a:spcBef>
            </a:pPr>
            <a:r>
              <a:rPr lang="en-US" dirty="0"/>
              <a:t>What is Data Science?</a:t>
            </a:r>
            <a:endParaRPr lang="en-US" b="1" dirty="0">
              <a:solidFill>
                <a:schemeClr val="accent1">
                  <a:lumMod val="75000"/>
                </a:schemeClr>
              </a:solidFill>
            </a:endParaRPr>
          </a:p>
          <a:p>
            <a:pPr>
              <a:spcBef>
                <a:spcPts val="1000"/>
              </a:spcBef>
            </a:pPr>
            <a:r>
              <a:rPr lang="en-US" dirty="0" smtClean="0"/>
              <a:t>Data</a:t>
            </a:r>
            <a:r>
              <a:rPr lang="en-US" dirty="0"/>
              <a:t>: types, formats, issues, </a:t>
            </a:r>
            <a:r>
              <a:rPr lang="en-US" dirty="0" err="1" smtClean="0"/>
              <a:t>etc</a:t>
            </a:r>
            <a:r>
              <a:rPr lang="en-US" dirty="0" smtClean="0"/>
              <a:t>, and briefly visualization</a:t>
            </a:r>
            <a:endParaRPr lang="en-US" dirty="0"/>
          </a:p>
          <a:p>
            <a:pPr>
              <a:spcBef>
                <a:spcPts val="1800"/>
              </a:spcBef>
            </a:pPr>
            <a:r>
              <a:rPr lang="en-US" dirty="0" smtClean="0"/>
              <a:t>How </a:t>
            </a:r>
            <a:r>
              <a:rPr lang="en-US" dirty="0"/>
              <a:t>to quickly prepare data and scrape the </a:t>
            </a:r>
            <a:r>
              <a:rPr lang="en-US" dirty="0" smtClean="0"/>
              <a:t>web</a:t>
            </a:r>
          </a:p>
          <a:p>
            <a:pPr>
              <a:spcBef>
                <a:spcPts val="1600"/>
              </a:spcBef>
            </a:pPr>
            <a:r>
              <a:rPr lang="en-US" b="1" dirty="0"/>
              <a:t>How to model data and evaluate model fitness</a:t>
            </a:r>
            <a:endParaRPr lang="en-US" dirty="0"/>
          </a:p>
          <a:p>
            <a:pPr>
              <a:spcBef>
                <a:spcPts val="400"/>
              </a:spcBef>
            </a:pPr>
            <a:r>
              <a:rPr lang="en-US" b="1" dirty="0" smtClean="0"/>
              <a:t>. </a:t>
            </a:r>
            <a:endParaRPr lang="en-US" b="1" dirty="0" smtClean="0"/>
          </a:p>
          <a:p>
            <a:pPr>
              <a:spcBef>
                <a:spcPts val="1000"/>
              </a:spcBef>
            </a:pPr>
            <a:r>
              <a:rPr lang="en-US" dirty="0" smtClean="0"/>
              <a:t>Linear regression, confidence intervals, model selection cross validation, regularization</a:t>
            </a:r>
          </a:p>
          <a:p>
            <a:pPr>
              <a:spcBef>
                <a:spcPts val="1000"/>
              </a:spcBef>
            </a:pPr>
            <a:endParaRPr lang="en-US" dirty="0"/>
          </a:p>
        </p:txBody>
      </p:sp>
      <p:sp>
        <p:nvSpPr>
          <p:cNvPr id="9" name="Content Placeholder 2">
            <a:extLst>
              <a:ext uri="{FF2B5EF4-FFF2-40B4-BE49-F238E27FC236}">
                <a16:creationId xmlns="" xmlns:a16="http://schemas.microsoft.com/office/drawing/2014/main" id="{88F38BC1-D7EE-E24C-8928-951FA4CB9C98}"/>
              </a:ext>
            </a:extLst>
          </p:cNvPr>
          <p:cNvSpPr txBox="1">
            <a:spLocks/>
          </p:cNvSpPr>
          <p:nvPr/>
        </p:nvSpPr>
        <p:spPr>
          <a:xfrm>
            <a:off x="-217710" y="1835698"/>
            <a:ext cx="3701143" cy="389925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1000"/>
              </a:spcBef>
            </a:pPr>
            <a:r>
              <a:rPr lang="en-US" dirty="0">
                <a:solidFill>
                  <a:schemeClr val="accent1">
                    <a:lumMod val="75000"/>
                  </a:schemeClr>
                </a:solidFill>
              </a:rPr>
              <a:t>Lecture 1</a:t>
            </a:r>
          </a:p>
          <a:p>
            <a:pPr algn="r">
              <a:spcBef>
                <a:spcPts val="1000"/>
              </a:spcBef>
            </a:pPr>
            <a:r>
              <a:rPr lang="en-US" dirty="0" smtClean="0">
                <a:solidFill>
                  <a:schemeClr val="accent1">
                    <a:lumMod val="75000"/>
                  </a:schemeClr>
                </a:solidFill>
              </a:rPr>
              <a:t>Lecture 2</a:t>
            </a:r>
            <a:endParaRPr lang="en-US" dirty="0">
              <a:solidFill>
                <a:schemeClr val="accent1">
                  <a:lumMod val="75000"/>
                </a:schemeClr>
              </a:solidFill>
            </a:endParaRPr>
          </a:p>
          <a:p>
            <a:pPr algn="r">
              <a:spcBef>
                <a:spcPts val="1000"/>
              </a:spcBef>
            </a:pPr>
            <a:endParaRPr lang="en-US" dirty="0" smtClean="0">
              <a:solidFill>
                <a:schemeClr val="accent1">
                  <a:lumMod val="75000"/>
                </a:schemeClr>
              </a:solidFill>
            </a:endParaRPr>
          </a:p>
          <a:p>
            <a:pPr algn="r">
              <a:spcBef>
                <a:spcPts val="1000"/>
              </a:spcBef>
            </a:pPr>
            <a:r>
              <a:rPr lang="en-US" dirty="0" smtClean="0">
                <a:solidFill>
                  <a:schemeClr val="accent1">
                    <a:lumMod val="75000"/>
                  </a:schemeClr>
                </a:solidFill>
              </a:rPr>
              <a:t>Lecture 3 and Lab2</a:t>
            </a:r>
            <a:endParaRPr lang="en-US" dirty="0">
              <a:solidFill>
                <a:schemeClr val="accent1">
                  <a:lumMod val="75000"/>
                </a:schemeClr>
              </a:solidFill>
            </a:endParaRPr>
          </a:p>
          <a:p>
            <a:pPr algn="r">
              <a:spcBef>
                <a:spcPts val="1000"/>
              </a:spcBef>
            </a:pPr>
            <a:r>
              <a:rPr lang="en-US" dirty="0" smtClean="0">
                <a:solidFill>
                  <a:schemeClr val="accent1">
                    <a:lumMod val="75000"/>
                  </a:schemeClr>
                </a:solidFill>
              </a:rPr>
              <a:t>L</a:t>
            </a:r>
            <a:r>
              <a:rPr lang="en-US" dirty="0" smtClean="0">
                <a:solidFill>
                  <a:schemeClr val="accent1">
                    <a:lumMod val="75000"/>
                  </a:schemeClr>
                </a:solidFill>
              </a:rPr>
              <a:t>ecture 4 and 5 </a:t>
            </a:r>
            <a:endParaRPr lang="en-US" dirty="0" smtClean="0">
              <a:solidFill>
                <a:schemeClr val="accent1">
                  <a:lumMod val="75000"/>
                </a:schemeClr>
              </a:solidFill>
            </a:endParaRPr>
          </a:p>
          <a:p>
            <a:pPr algn="r">
              <a:spcBef>
                <a:spcPts val="1000"/>
              </a:spcBef>
            </a:pPr>
            <a:endParaRPr lang="en-US" b="1" dirty="0" smtClean="0">
              <a:solidFill>
                <a:schemeClr val="accent1">
                  <a:lumMod val="75000"/>
                </a:schemeClr>
              </a:solidFill>
            </a:endParaRPr>
          </a:p>
          <a:p>
            <a:pPr algn="r">
              <a:spcBef>
                <a:spcPts val="1000"/>
              </a:spcBef>
            </a:pPr>
            <a:r>
              <a:rPr lang="en-US" b="1" dirty="0" smtClean="0">
                <a:solidFill>
                  <a:schemeClr val="accent1">
                    <a:lumMod val="75000"/>
                  </a:schemeClr>
                </a:solidFill>
              </a:rPr>
              <a:t>This </a:t>
            </a:r>
            <a:r>
              <a:rPr lang="en-US" b="1" dirty="0" smtClean="0">
                <a:solidFill>
                  <a:schemeClr val="accent1">
                    <a:lumMod val="75000"/>
                  </a:schemeClr>
                </a:solidFill>
              </a:rPr>
              <a:t>lecture</a:t>
            </a:r>
          </a:p>
          <a:p>
            <a:pPr algn="r">
              <a:spcBef>
                <a:spcPts val="1000"/>
              </a:spcBef>
            </a:pPr>
            <a:r>
              <a:rPr lang="en-US" dirty="0" smtClean="0">
                <a:solidFill>
                  <a:schemeClr val="accent1">
                    <a:lumMod val="75000"/>
                  </a:schemeClr>
                </a:solidFill>
              </a:rPr>
              <a:t>Next </a:t>
            </a:r>
            <a:r>
              <a:rPr lang="en-US" dirty="0" smtClean="0">
                <a:solidFill>
                  <a:schemeClr val="accent1">
                    <a:lumMod val="75000"/>
                  </a:schemeClr>
                </a:solidFill>
              </a:rPr>
              <a:t> lecture</a:t>
            </a:r>
            <a:endParaRPr lang="en-US" dirty="0">
              <a:solidFill>
                <a:schemeClr val="accent1">
                  <a:lumMod val="75000"/>
                </a:schemeClr>
              </a:solidFill>
            </a:endParaRPr>
          </a:p>
        </p:txBody>
      </p:sp>
      <p:sp>
        <p:nvSpPr>
          <p:cNvPr id="5" name="Rectangle 4">
            <a:extLst>
              <a:ext uri="{FF2B5EF4-FFF2-40B4-BE49-F238E27FC236}">
                <a16:creationId xmlns="" xmlns:a16="http://schemas.microsoft.com/office/drawing/2014/main" id="{A78371E9-4181-3B4F-9154-A53FABF5D2D7}"/>
              </a:ext>
            </a:extLst>
          </p:cNvPr>
          <p:cNvSpPr/>
          <p:nvPr/>
        </p:nvSpPr>
        <p:spPr>
          <a:xfrm>
            <a:off x="3648065" y="1795852"/>
            <a:ext cx="45719" cy="4300147"/>
          </a:xfrm>
          <a:prstGeom prst="rect">
            <a:avLst/>
          </a:prstGeom>
          <a:solidFill>
            <a:schemeClr val="tx1">
              <a:lumMod val="85000"/>
              <a:lumOff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81742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9</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 xmlns:a16="http://schemas.microsoft.com/office/drawing/2014/main"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72"/>
                  </a:spcBef>
                  <a:spcAft>
                    <a:spcPts val="1200"/>
                  </a:spcAft>
                </a:pPr>
                <a:r>
                  <a:rPr lang="en-US" sz="2400" b="1" dirty="0"/>
                  <a:t>How well do </a:t>
                </a:r>
                <a:r>
                  <a:rPr lang="en-US" sz="2400" b="1" dirty="0"/>
                  <a:t>we know </a:t>
                </a:r>
                <a14:m>
                  <m:oMath xmlns:m="http://schemas.openxmlformats.org/officeDocument/2006/math">
                    <m:acc>
                      <m:accPr>
                        <m:chr m:val="̂"/>
                        <m:ctrlPr>
                          <a:rPr lang="en-US" sz="2400" b="1" i="1">
                            <a:latin typeface="Cambria Math" charset="0"/>
                          </a:rPr>
                        </m:ctrlPr>
                      </m:accPr>
                      <m:e>
                        <m:r>
                          <a:rPr lang="en-US" sz="2400" b="1" i="1">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marL="342900" indent="-342900">
                  <a:spcBef>
                    <a:spcPts val="600"/>
                  </a:spcBef>
                  <a:spcAft>
                    <a:spcPts val="600"/>
                  </a:spcAft>
                  <a:buFont typeface="Arial" charset="0"/>
                  <a:buChar char="•"/>
                </a:pPr>
                <a:r>
                  <a:rPr lang="en-US" sz="2400" dirty="0" smtClean="0">
                    <a:latin typeface="Karla" charset="0"/>
                    <a:ea typeface="Karla" charset="0"/>
                    <a:cs typeface="Karla" charset="0"/>
                  </a:rPr>
                  <a:t>Multi-linear Regression</a:t>
                </a:r>
                <a:endParaRPr lang="en-US" sz="2400" dirty="0" smtClean="0">
                  <a:latin typeface="Karla" charset="0"/>
                  <a:ea typeface="Karla" charset="0"/>
                  <a:cs typeface="Karla" charset="0"/>
                </a:endParaRP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Polynomial Regression </a:t>
                </a:r>
                <a:endParaRPr lang="en-US" sz="2400" dirty="0" smtClean="0">
                  <a:solidFill>
                    <a:schemeClr val="tx1">
                      <a:lumMod val="75000"/>
                      <a:lumOff val="25000"/>
                    </a:schemeClr>
                  </a:solidFill>
                  <a:latin typeface="Karla" charset="0"/>
                  <a:ea typeface="Karla" charset="0"/>
                  <a:cs typeface="Karla" charset="0"/>
                </a:endParaRPr>
              </a:p>
            </p:txBody>
          </p:sp>
        </mc:Choice>
        <mc:Fallback>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971" t="-522"/>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22276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3026</TotalTime>
  <Words>2153</Words>
  <Application>Microsoft Macintosh PowerPoint</Application>
  <PresentationFormat>Widescreen</PresentationFormat>
  <Paragraphs>544</Paragraphs>
  <Slides>54</Slides>
  <Notes>9</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Calibri</vt:lpstr>
      <vt:lpstr>Cambria Math</vt:lpstr>
      <vt:lpstr>Karla</vt:lpstr>
      <vt:lpstr>Arial</vt:lpstr>
      <vt:lpstr>GEC_template</vt:lpstr>
      <vt:lpstr>Lecture 6: Multiple and Poly Linear Regression </vt:lpstr>
      <vt:lpstr>PowerPoint Presentation</vt:lpstr>
      <vt:lpstr>Summary from last lecture</vt:lpstr>
      <vt:lpstr>Summary from last lecture</vt:lpstr>
      <vt:lpstr>Summary from last lecture</vt:lpstr>
      <vt:lpstr>Summary from last lecture</vt:lpstr>
      <vt:lpstr>Summary from last lecture</vt:lpstr>
      <vt:lpstr>Background</vt:lpstr>
      <vt:lpstr>Lecture Outline  </vt:lpstr>
      <vt:lpstr>How well do we know f ̂? </vt:lpstr>
      <vt:lpstr>How well do we know f ̂? </vt:lpstr>
      <vt:lpstr>How well do we know f ̂? </vt:lpstr>
      <vt:lpstr>How well do we know f ̂? </vt:lpstr>
      <vt:lpstr>How well do we know f ̂? </vt:lpstr>
      <vt:lpstr>How well do we know f ̂? </vt:lpstr>
      <vt:lpstr>How well do we know f ̂? </vt:lpstr>
      <vt:lpstr>Confidence in predicting y ̂</vt:lpstr>
      <vt:lpstr>Confidence in predicting y ̂</vt:lpstr>
      <vt:lpstr>Confidence in predicting y ̂</vt:lpstr>
      <vt:lpstr>Lecture Outline  </vt:lpstr>
      <vt:lpstr>Multiple Linear Regression </vt:lpstr>
      <vt:lpstr>Response vs. Predictor Variables</vt:lpstr>
      <vt:lpstr>Multilinear Models</vt:lpstr>
      <vt:lpstr>Multiple Linear Regression</vt:lpstr>
      <vt:lpstr>Multilinear Model, example </vt:lpstr>
      <vt:lpstr>Multiple Linear Regression</vt:lpstr>
      <vt:lpstr>Collinearity</vt:lpstr>
      <vt:lpstr>Collinearity</vt:lpstr>
      <vt:lpstr>Collinearity</vt:lpstr>
      <vt:lpstr>Finding Significant Predictors: Hypothesis Testing</vt:lpstr>
      <vt:lpstr>Finding Significant Predictors: Hypothesis Testing</vt:lpstr>
      <vt:lpstr>Qualitative Predictors</vt:lpstr>
      <vt:lpstr>Qualitative Predictors</vt:lpstr>
      <vt:lpstr>Qualitative Predictors</vt:lpstr>
      <vt:lpstr>Qualitative Predictors</vt:lpstr>
      <vt:lpstr>More than two levels: One hot encoding</vt:lpstr>
      <vt:lpstr>More than two levels: One hot encoding</vt:lpstr>
      <vt:lpstr>Beyond linearity</vt:lpstr>
      <vt:lpstr>Beyond linearity</vt:lpstr>
      <vt:lpstr>PowerPoint Presentation</vt:lpstr>
      <vt:lpstr>Predictors predictors predictors</vt:lpstr>
      <vt:lpstr>Model Evaluation (revisited) </vt:lpstr>
      <vt:lpstr>Residuals</vt:lpstr>
      <vt:lpstr>Residual Analysis </vt:lpstr>
      <vt:lpstr>Polynomial Regression</vt:lpstr>
      <vt:lpstr>Polynomial Regression</vt:lpstr>
      <vt:lpstr>Polynomial Regression</vt:lpstr>
      <vt:lpstr>Polynomial Regression (cont)</vt:lpstr>
      <vt:lpstr>Polynomial Regression (cont)</vt:lpstr>
      <vt:lpstr>Polynomial Regression (cont)</vt:lpstr>
      <vt:lpstr>Polynomial Regression (cont)</vt:lpstr>
      <vt:lpstr>Polynomial Regression (cont)</vt:lpstr>
      <vt:lpstr>Polynomial Regression (cont)</vt:lpstr>
      <vt:lpstr>Overfitting</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5: Multiple Linear Regression</dc:title>
  <dc:creator>Microsoft Office User</dc:creator>
  <cp:lastModifiedBy>Microsoft Office User</cp:lastModifiedBy>
  <cp:revision>22</cp:revision>
  <dcterms:created xsi:type="dcterms:W3CDTF">2019-05-24T03:55:12Z</dcterms:created>
  <dcterms:modified xsi:type="dcterms:W3CDTF">2019-09-23T12:57:35Z</dcterms:modified>
</cp:coreProperties>
</file>